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3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4"/>
  </p:notesMasterIdLst>
  <p:handoutMasterIdLst>
    <p:handoutMasterId r:id="rId35"/>
  </p:handoutMasterIdLst>
  <p:sldIdLst>
    <p:sldId id="257" r:id="rId2"/>
    <p:sldId id="307" r:id="rId3"/>
    <p:sldId id="270" r:id="rId4"/>
    <p:sldId id="294" r:id="rId5"/>
    <p:sldId id="293" r:id="rId6"/>
    <p:sldId id="285" r:id="rId7"/>
    <p:sldId id="311" r:id="rId8"/>
    <p:sldId id="295" r:id="rId9"/>
    <p:sldId id="290" r:id="rId10"/>
    <p:sldId id="298" r:id="rId11"/>
    <p:sldId id="299" r:id="rId12"/>
    <p:sldId id="296" r:id="rId13"/>
    <p:sldId id="292" r:id="rId14"/>
    <p:sldId id="291" r:id="rId15"/>
    <p:sldId id="310" r:id="rId16"/>
    <p:sldId id="266" r:id="rId17"/>
    <p:sldId id="284" r:id="rId18"/>
    <p:sldId id="286" r:id="rId19"/>
    <p:sldId id="283" r:id="rId20"/>
    <p:sldId id="301" r:id="rId21"/>
    <p:sldId id="300" r:id="rId22"/>
    <p:sldId id="281" r:id="rId23"/>
    <p:sldId id="308" r:id="rId24"/>
    <p:sldId id="289" r:id="rId25"/>
    <p:sldId id="279" r:id="rId26"/>
    <p:sldId id="264" r:id="rId27"/>
    <p:sldId id="259" r:id="rId28"/>
    <p:sldId id="262" r:id="rId29"/>
    <p:sldId id="261" r:id="rId30"/>
    <p:sldId id="309" r:id="rId31"/>
    <p:sldId id="305" r:id="rId32"/>
    <p:sldId id="3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B_CA7C9AFA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cp2\excel\working%20file\excel1\citycountry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[citycountry2.xlsx]lagpivot!PivotTable21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</a:t>
            </a:r>
            <a:r>
              <a:rPr lang="en-US" baseline="0" dirty="0"/>
              <a:t> 2019</a:t>
            </a:r>
            <a:endParaRPr lang="en-S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5581020099183152"/>
          <c:y val="0.12685987515218047"/>
          <c:w val="0.65510219910312772"/>
          <c:h val="0.72109667413784595"/>
        </c:manualLayout>
      </c:layout>
      <c:doughnutChart>
        <c:varyColors val="1"/>
        <c:ser>
          <c:idx val="0"/>
          <c:order val="0"/>
          <c:tx>
            <c:strRef>
              <c:f>lagpivot!$B$9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A0-426D-94FB-774933E28D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A0-426D-94FB-774933E28D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lagpivot!$A$10:$A$11</c:f>
              <c:strCache>
                <c:ptCount val="2"/>
                <c:pt idx="0">
                  <c:v>% Domestic </c:v>
                </c:pt>
                <c:pt idx="1">
                  <c:v>% Non Dom</c:v>
                </c:pt>
              </c:strCache>
            </c:strRef>
          </c:cat>
          <c:val>
            <c:numRef>
              <c:f>lagpivot!$B$10:$B$11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A0-426D-94FB-774933E28D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[citycountry2.xlsx]Gen_type!PivotTable23</c:name>
    <c:fmtId val="13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7430664916885389E-2"/>
              <c:y val="7.6423519976669504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7430664916885389E-2"/>
              <c:y val="7.6423519976669504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7430664916885389E-2"/>
              <c:y val="7.6423519976669504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Gen_type!$B$1</c:f>
              <c:strCache>
                <c:ptCount val="1"/>
                <c:pt idx="0">
                  <c:v>Plastic Recycled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5763998250218749E-2"/>
                  <c:y val="6.71642607174103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182-451C-A6F8-AD7BFADED8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Gen_type!$B$2:$B$10</c:f>
              <c:numCache>
                <c:formatCode>General</c:formatCode>
                <c:ptCount val="8"/>
                <c:pt idx="0">
                  <c:v>82139</c:v>
                </c:pt>
                <c:pt idx="1">
                  <c:v>91100</c:v>
                </c:pt>
                <c:pt idx="2">
                  <c:v>80000</c:v>
                </c:pt>
                <c:pt idx="3">
                  <c:v>57800</c:v>
                </c:pt>
                <c:pt idx="4">
                  <c:v>59500</c:v>
                </c:pt>
                <c:pt idx="5">
                  <c:v>51800</c:v>
                </c:pt>
                <c:pt idx="6">
                  <c:v>41000</c:v>
                </c:pt>
                <c:pt idx="7">
                  <c:v>37000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82-451C-A6F8-AD7BFADED8FE}"/>
            </c:ext>
          </c:extLst>
        </c:ser>
        <c:ser>
          <c:idx val="1"/>
          <c:order val="1"/>
          <c:tx>
            <c:strRef>
              <c:f>Gen_type!$C$1</c:f>
              <c:strCache>
                <c:ptCount val="1"/>
                <c:pt idx="0">
                  <c:v>Food Recycled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7430664916885389E-2"/>
                  <c:y val="7.64235199766695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82-451C-A6F8-AD7BFADED8FE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Gen_type!$C$2:$C$10</c:f>
              <c:numCache>
                <c:formatCode>General</c:formatCode>
                <c:ptCount val="8"/>
                <c:pt idx="0">
                  <c:v>85083</c:v>
                </c:pt>
                <c:pt idx="1">
                  <c:v>100000</c:v>
                </c:pt>
                <c:pt idx="2">
                  <c:v>101400</c:v>
                </c:pt>
                <c:pt idx="3">
                  <c:v>104100</c:v>
                </c:pt>
                <c:pt idx="4">
                  <c:v>111100</c:v>
                </c:pt>
                <c:pt idx="5">
                  <c:v>133000</c:v>
                </c:pt>
                <c:pt idx="6">
                  <c:v>126000</c:v>
                </c:pt>
                <c:pt idx="7">
                  <c:v>136000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182-451C-A6F8-AD7BFADED8F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22784831"/>
        <c:axId val="722781919"/>
      </c:lineChart>
      <c:catAx>
        <c:axId val="722784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1919"/>
        <c:crosses val="autoZero"/>
        <c:auto val="1"/>
        <c:lblAlgn val="ctr"/>
        <c:lblOffset val="100"/>
        <c:noMultiLvlLbl val="0"/>
      </c:catAx>
      <c:valAx>
        <c:axId val="722781919"/>
        <c:scaling>
          <c:orientation val="minMax"/>
          <c:min val="2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4831"/>
        <c:crosses val="autoZero"/>
        <c:crossBetween val="between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[SgWasteManagement Excel Dashboard File.xlsx]Recycle!PivotTable26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4427660810761384"/>
          <c:y val="0.22351374021664466"/>
          <c:w val="0.45470917928999255"/>
          <c:h val="0.65905223262976209"/>
        </c:manualLayout>
      </c:layout>
      <c:doughnutChart>
        <c:varyColors val="1"/>
        <c:ser>
          <c:idx val="0"/>
          <c:order val="0"/>
          <c:tx>
            <c:strRef>
              <c:f>Recycle!$B$9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A6-48CE-B196-80E5B14A51F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A6-48CE-B196-80E5B14A51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Recycle!$A$10:$A$11</c:f>
              <c:strCache>
                <c:ptCount val="2"/>
                <c:pt idx="0">
                  <c:v>Dom waste recy</c:v>
                </c:pt>
                <c:pt idx="1">
                  <c:v>Dom W.disposed</c:v>
                </c:pt>
              </c:strCache>
            </c:strRef>
          </c:cat>
          <c:val>
            <c:numRef>
              <c:f>Recycle!$B$10:$B$11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A6-48CE-B196-80E5B14A5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[SgWasteManagement Excel Dashboard File.xlsx]Recycle!PivotTable2</c:name>
    <c:fmtId val="27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3181261835941394"/>
          <c:y val="0.2291790609507145"/>
          <c:w val="0.47886640752184456"/>
          <c:h val="0.65677857976086318"/>
        </c:manualLayout>
      </c:layout>
      <c:doughnutChart>
        <c:varyColors val="1"/>
        <c:ser>
          <c:idx val="0"/>
          <c:order val="0"/>
          <c:tx>
            <c:strRef>
              <c:f>Recycle!$D$26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58-4117-9768-AF27D71C69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58-4117-9768-AF27D71C69FE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58-4117-9768-AF27D71C69FE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58-4117-9768-AF27D71C6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Recycle!$C$27:$C$28</c:f>
              <c:strCache>
                <c:ptCount val="2"/>
                <c:pt idx="0">
                  <c:v>Non Dom Recyc</c:v>
                </c:pt>
                <c:pt idx="1">
                  <c:v>Non Dom Disposed</c:v>
                </c:pt>
              </c:strCache>
            </c:strRef>
          </c:cat>
          <c:val>
            <c:numRef>
              <c:f>Recycle!$D$27:$D$28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58-4117-9768-AF27D71C6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[citycountry2.xlsx]Gen_type!PivotTable23</c:name>
    <c:fmtId val="1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7430664916885389E-2"/>
              <c:y val="7.6423519976669504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7430664916885389E-2"/>
              <c:y val="7.6423519976669504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7430664916885389E-2"/>
              <c:y val="7.6423519976669504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Gen_type!$B$1</c:f>
              <c:strCache>
                <c:ptCount val="1"/>
                <c:pt idx="0">
                  <c:v>Plastic Recycled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5763998250218749E-2"/>
                  <c:y val="6.71642607174103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759-44F6-8144-0B595A9695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Gen_type!$B$2:$B$10</c:f>
              <c:numCache>
                <c:formatCode>General</c:formatCode>
                <c:ptCount val="8"/>
                <c:pt idx="0">
                  <c:v>82139</c:v>
                </c:pt>
                <c:pt idx="1">
                  <c:v>91100</c:v>
                </c:pt>
                <c:pt idx="2">
                  <c:v>80000</c:v>
                </c:pt>
                <c:pt idx="3">
                  <c:v>57800</c:v>
                </c:pt>
                <c:pt idx="4">
                  <c:v>59500</c:v>
                </c:pt>
                <c:pt idx="5">
                  <c:v>51800</c:v>
                </c:pt>
                <c:pt idx="6">
                  <c:v>41000</c:v>
                </c:pt>
                <c:pt idx="7">
                  <c:v>37000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59-44F6-8144-0B595A96958F}"/>
            </c:ext>
          </c:extLst>
        </c:ser>
        <c:ser>
          <c:idx val="1"/>
          <c:order val="1"/>
          <c:tx>
            <c:strRef>
              <c:f>Gen_type!$C$1</c:f>
              <c:strCache>
                <c:ptCount val="1"/>
                <c:pt idx="0">
                  <c:v>Food Recycled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7430664916885389E-2"/>
                  <c:y val="7.64235199766695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759-44F6-8144-0B595A96958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Gen_type!$C$2:$C$10</c:f>
              <c:numCache>
                <c:formatCode>General</c:formatCode>
                <c:ptCount val="8"/>
                <c:pt idx="0">
                  <c:v>85083</c:v>
                </c:pt>
                <c:pt idx="1">
                  <c:v>100000</c:v>
                </c:pt>
                <c:pt idx="2">
                  <c:v>101400</c:v>
                </c:pt>
                <c:pt idx="3">
                  <c:v>104100</c:v>
                </c:pt>
                <c:pt idx="4">
                  <c:v>111100</c:v>
                </c:pt>
                <c:pt idx="5">
                  <c:v>133000</c:v>
                </c:pt>
                <c:pt idx="6">
                  <c:v>126000</c:v>
                </c:pt>
                <c:pt idx="7">
                  <c:v>136000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59-44F6-8144-0B595A96958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22784831"/>
        <c:axId val="722781919"/>
      </c:lineChart>
      <c:catAx>
        <c:axId val="722784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1919"/>
        <c:crosses val="autoZero"/>
        <c:auto val="1"/>
        <c:lblAlgn val="ctr"/>
        <c:lblOffset val="100"/>
        <c:noMultiLvlLbl val="0"/>
      </c:catAx>
      <c:valAx>
        <c:axId val="722781919"/>
        <c:scaling>
          <c:orientation val="minMax"/>
          <c:min val="2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4831"/>
        <c:crosses val="autoZero"/>
        <c:crossBetween val="between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[citycountry2.xlsx]Gen_type!PivotTable23</c:name>
    <c:fmtId val="2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-3.7430664916885389E-2"/>
              <c:y val="7.6423519976669504E-2"/>
            </c:manualLayout>
          </c:layout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layout>
            <c:manualLayout>
              <c:x val="-4.5763998250218749E-2"/>
              <c:y val="6.7164260717410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548381452318461"/>
          <c:y val="0.20817184310294545"/>
          <c:w val="0.84396062992125986"/>
          <c:h val="0.7075769174686497"/>
        </c:manualLayout>
      </c:layout>
      <c:lineChart>
        <c:grouping val="standard"/>
        <c:varyColors val="0"/>
        <c:ser>
          <c:idx val="0"/>
          <c:order val="0"/>
          <c:tx>
            <c:strRef>
              <c:f>Gen_type!$B$1</c:f>
              <c:strCache>
                <c:ptCount val="1"/>
                <c:pt idx="0">
                  <c:v>Plastic Recycled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5097331583552054E-2"/>
                  <c:y val="6.71642607174103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BF-4ABB-A96F-ACD08E376BD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BF-4ABB-A96F-ACD08E376B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Gen_type!$B$2:$B$10</c:f>
              <c:numCache>
                <c:formatCode>General</c:formatCode>
                <c:ptCount val="8"/>
                <c:pt idx="0">
                  <c:v>82139</c:v>
                </c:pt>
                <c:pt idx="1">
                  <c:v>91100</c:v>
                </c:pt>
                <c:pt idx="2">
                  <c:v>80000</c:v>
                </c:pt>
                <c:pt idx="3">
                  <c:v>57800</c:v>
                </c:pt>
                <c:pt idx="4">
                  <c:v>59500</c:v>
                </c:pt>
                <c:pt idx="5">
                  <c:v>51800</c:v>
                </c:pt>
                <c:pt idx="6">
                  <c:v>41000</c:v>
                </c:pt>
                <c:pt idx="7">
                  <c:v>37000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BF-4ABB-A96F-ACD08E376BD3}"/>
            </c:ext>
          </c:extLst>
        </c:ser>
        <c:ser>
          <c:idx val="1"/>
          <c:order val="1"/>
          <c:tx>
            <c:strRef>
              <c:f>Gen_type!$C$1</c:f>
              <c:strCache>
                <c:ptCount val="1"/>
                <c:pt idx="0">
                  <c:v>Sum of 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875109361329838E-2"/>
                  <c:y val="-5.32061096529601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6305555555555538E-2"/>
                      <c:h val="1.8449256342957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3BF-4ABB-A96F-ACD08E376B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Gen_type!$C$2:$C$10</c:f>
              <c:numCache>
                <c:formatCode>General</c:formatCode>
                <c:ptCount val="8"/>
                <c:pt idx="0">
                  <c:v>85083</c:v>
                </c:pt>
                <c:pt idx="1">
                  <c:v>100000</c:v>
                </c:pt>
                <c:pt idx="2">
                  <c:v>101400</c:v>
                </c:pt>
                <c:pt idx="3">
                  <c:v>104100</c:v>
                </c:pt>
                <c:pt idx="4">
                  <c:v>111100</c:v>
                </c:pt>
                <c:pt idx="5">
                  <c:v>133000</c:v>
                </c:pt>
                <c:pt idx="6">
                  <c:v>126000</c:v>
                </c:pt>
                <c:pt idx="7">
                  <c:v>136000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BF-4ABB-A96F-ACD08E376BD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22784831"/>
        <c:axId val="722781919"/>
      </c:lineChart>
      <c:catAx>
        <c:axId val="722784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1919"/>
        <c:crosses val="autoZero"/>
        <c:auto val="1"/>
        <c:lblAlgn val="ctr"/>
        <c:lblOffset val="100"/>
        <c:noMultiLvlLbl val="0"/>
      </c:catAx>
      <c:valAx>
        <c:axId val="722781919"/>
        <c:scaling>
          <c:orientation val="minMax"/>
          <c:min val="2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4831"/>
        <c:crosses val="autoZero"/>
        <c:crossBetween val="between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[citycountry2.xlsx]WasteCategory!PivotTable1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Gen</a:t>
            </a:r>
            <a:r>
              <a:rPr lang="en-SG" baseline="0" dirty="0"/>
              <a:t> vs </a:t>
            </a:r>
            <a:r>
              <a:rPr lang="en-SG" baseline="0" dirty="0" err="1"/>
              <a:t>Recyc</a:t>
            </a:r>
            <a:r>
              <a:rPr lang="en-SG" baseline="0" dirty="0"/>
              <a:t> vs Disposed</a:t>
            </a:r>
            <a:endParaRPr lang="en-SG" dirty="0"/>
          </a:p>
        </c:rich>
      </c:tx>
      <c:layout>
        <c:manualLayout>
          <c:xMode val="edge"/>
          <c:yMode val="edge"/>
          <c:x val="0.28675783475783473"/>
          <c:y val="0.213408779149519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9648622981956864E-3"/>
              <c:y val="0.1012338820301783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4ADF061-A906-4649-9100-7B6F9213A9B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00ED462-B954-4855-8386-118CD4F44DD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0817663817663805E-2"/>
                  <c:h val="0.11752743484224966"/>
                </c:manualLayout>
              </c15:layout>
              <c15:showDataLabelsRang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EFB9B85-8329-497E-BD27-7B4853D0AC5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787274453941117E-2"/>
                  <c:h val="8.2685185185185181E-2"/>
                </c:manualLayout>
              </c15:layout>
              <c15:dlblFieldTable/>
              <c15:showDataLabelsRang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C85346A-0F53-418B-9CB6-A0CF2731343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9777777777777772E-2"/>
                  <c:h val="7.4004811898512685E-2"/>
                </c:manualLayout>
              </c15:layout>
              <c15:dlblFieldTable/>
              <c15:showDataLabelsRange val="1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0817663817663805E-2"/>
                  <c:h val="0.11752743484224966"/>
                </c:manualLayout>
              </c15:layout>
              <c15:showDataLabelsRange val="1"/>
            </c:ext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EFB9B85-8329-497E-BD27-7B4853D0AC5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787274453941117E-2"/>
                  <c:h val="8.2685185185185181E-2"/>
                </c:manualLayout>
              </c15:layout>
              <c15:dlblFieldTable/>
              <c15:showDataLabelsRange val="1"/>
            </c:ext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C85346A-0F53-418B-9CB6-A0CF2731343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9777777777777772E-2"/>
                  <c:h val="7.4004811898512685E-2"/>
                </c:manualLayout>
              </c15:layout>
              <c15:dlblFieldTable/>
              <c15:showDataLabelsRange val="1"/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5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3.9648622981956864E-3"/>
              <c:y val="0.1012338820301783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4ADF061-A906-4649-9100-7B6F9213A9B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6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7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00ED462-B954-4855-8386-118CD4F44DD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0817663817663805E-2"/>
                  <c:h val="0.11752743484224966"/>
                </c:manualLayout>
              </c15:layout>
              <c15:showDataLabelsRange val="1"/>
            </c:ext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EFB9B85-8329-497E-BD27-7B4853D0AC5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787274453941117E-2"/>
                  <c:h val="8.2685185185185181E-2"/>
                </c:manualLayout>
              </c15:layout>
              <c15:dlblFieldTable/>
              <c15:showDataLabelsRange val="1"/>
            </c:ext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C85346A-0F53-418B-9CB6-A0CF2731343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9777777777777772E-2"/>
                  <c:h val="7.4004811898512685E-2"/>
                </c:manualLayout>
              </c15:layout>
              <c15:dlblFieldTable/>
              <c15:showDataLabelsRange val="1"/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4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3.9648622981956864E-3"/>
              <c:y val="0.1012338820301783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4ADF061-A906-4649-9100-7B6F9213A9B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25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6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00ED462-B954-4855-8386-118CD4F44DD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US"/>
                  <a:t>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2245963912630581"/>
          <c:y val="0.18727709190672154"/>
          <c:w val="0.84437321937321941"/>
          <c:h val="0.66528395061728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WasteCategory!$B$43</c:f>
              <c:strCache>
                <c:ptCount val="1"/>
                <c:pt idx="0">
                  <c:v>Generated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WasteCategory!$F$44:$F$46</c:f>
              <c:strCache>
                <c:ptCount val="3"/>
                <c:pt idx="0">
                  <c:v>Paper/Cardboard  </c:v>
                </c:pt>
                <c:pt idx="1">
                  <c:v>Plastic </c:v>
                </c:pt>
                <c:pt idx="2">
                  <c:v>Food </c:v>
                </c:pt>
              </c:strCache>
            </c:strRef>
          </c:cat>
          <c:val>
            <c:numRef>
              <c:f>WasteCategory!$F$44:$F$46</c:f>
              <c:numCache>
                <c:formatCode>General</c:formatCode>
                <c:ptCount val="3"/>
                <c:pt idx="0">
                  <c:v>8083600</c:v>
                </c:pt>
                <c:pt idx="1">
                  <c:v>5210000</c:v>
                </c:pt>
                <c:pt idx="2">
                  <c:v>4681900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E9-4BFA-BEA1-9AD08F63570E}"/>
            </c:ext>
          </c:extLst>
        </c:ser>
        <c:ser>
          <c:idx val="1"/>
          <c:order val="1"/>
          <c:tx>
            <c:strRef>
              <c:f>WasteCategory!$C$43</c:f>
              <c:strCache>
                <c:ptCount val="1"/>
                <c:pt idx="0">
                  <c:v>Disposed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6E9-4BFA-BEA1-9AD08F63570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6E9-4BFA-BEA1-9AD08F63570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6E9-4BFA-BEA1-9AD08F63570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49%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0817663817663805E-2"/>
                      <c:h val="0.11752743484224966"/>
                    </c:manualLayout>
                  </c15:layout>
                  <c15:showDataLabelsRange val="1"/>
                </c:ext>
                <c:ext xmlns:c16="http://schemas.microsoft.com/office/drawing/2014/chart" uri="{C3380CC4-5D6E-409C-BE32-E72D297353CC}">
                  <c16:uniqueId val="{00000002-E6E9-4BFA-BEA1-9AD08F63570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EFB9B85-8329-497E-BD27-7B4853D0AC55}" type="CELLRANGE">
                      <a:rPr lang="en-US"/>
                      <a:pPr>
                        <a:defRPr/>
                      </a:pPr>
                      <a:t>[CELLRANGE]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4787274453941117E-2"/>
                      <c:h val="8.268518518518518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E6E9-4BFA-BEA1-9AD08F63570E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C85346A-0F53-418B-9CB6-A0CF2731343F}" type="CELLRANGE">
                      <a:rPr lang="en-US"/>
                      <a:pPr>
                        <a:defRPr/>
                      </a:pPr>
                      <a:t>[CELLRANGE]</a:t>
                    </a:fld>
                    <a:r>
                      <a:rPr lang="en-US"/>
                      <a:t>%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9777777777777772E-2"/>
                      <c:h val="7.400481189851268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E6E9-4BFA-BEA1-9AD08F6357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WasteCategory!$F$44:$F$46</c:f>
              <c:strCache>
                <c:ptCount val="3"/>
                <c:pt idx="0">
                  <c:v>Paper/Cardboard  </c:v>
                </c:pt>
                <c:pt idx="1">
                  <c:v>Plastic </c:v>
                </c:pt>
                <c:pt idx="2">
                  <c:v>Food </c:v>
                </c:pt>
              </c:strCache>
            </c:strRef>
          </c:cat>
          <c:val>
            <c:numRef>
              <c:f>WasteCategory!$F$44:$F$46</c:f>
              <c:numCache>
                <c:formatCode>General</c:formatCode>
                <c:ptCount val="3"/>
                <c:pt idx="0">
                  <c:v>3942000</c:v>
                </c:pt>
                <c:pt idx="1">
                  <c:v>4883900</c:v>
                </c:pt>
                <c:pt idx="2">
                  <c:v>3970300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WasteCategory!$F$44:$F$46</c15:f>
                <c15:dlblRangeCache>
                  <c:ptCount val="3"/>
                  <c:pt idx="0">
                    <c:v>49</c:v>
                  </c:pt>
                  <c:pt idx="1">
                    <c:v>94</c:v>
                  </c:pt>
                  <c:pt idx="2">
                    <c:v>85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E6E9-4BFA-BEA1-9AD08F63570E}"/>
            </c:ext>
          </c:extLst>
        </c:ser>
        <c:ser>
          <c:idx val="2"/>
          <c:order val="2"/>
          <c:tx>
            <c:strRef>
              <c:f>WasteCategory!$D$43</c:f>
              <c:strCache>
                <c:ptCount val="1"/>
                <c:pt idx="0">
                  <c:v>Recycled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E6E9-4BFA-BEA1-9AD08F63570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E6E9-4BFA-BEA1-9AD08F63570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E6E9-4BFA-BEA1-9AD08F63570E}"/>
              </c:ext>
            </c:extLst>
          </c:dPt>
          <c:dLbls>
            <c:dLbl>
              <c:idx val="0"/>
              <c:layout>
                <c:manualLayout>
                  <c:x val="-3.9648622981956864E-3"/>
                  <c:y val="0.10123388203017833"/>
                </c:manualLayout>
              </c:layout>
              <c:tx>
                <c:rich>
                  <a:bodyPr/>
                  <a:lstStyle/>
                  <a:p>
                    <a:fld id="{B4ADF061-A906-4649-9100-7B6F9213A9BC}" type="CELLRANGE">
                      <a:rPr lang="en-US"/>
                      <a:pPr/>
                      <a:t>[CELLRANGE]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E6E9-4BFA-BEA1-9AD08F63570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6%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9-E6E9-4BFA-BEA1-9AD08F63570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0ED462-B954-4855-8386-118CD4F44DDD}" type="CELLRANGE">
                      <a:rPr lang="en-US"/>
                      <a:pPr/>
                      <a:t>[CELLRANGE]</a:t>
                    </a:fld>
                    <a:r>
                      <a:rPr lang="en-US"/>
                      <a:t>%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E6E9-4BFA-BEA1-9AD08F63570E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WasteCategory!$F$44:$F$46</c:f>
              <c:strCache>
                <c:ptCount val="3"/>
                <c:pt idx="0">
                  <c:v>Paper/Cardboard  </c:v>
                </c:pt>
                <c:pt idx="1">
                  <c:v>Plastic </c:v>
                </c:pt>
                <c:pt idx="2">
                  <c:v>Food </c:v>
                </c:pt>
              </c:strCache>
            </c:strRef>
          </c:cat>
          <c:val>
            <c:numRef>
              <c:f>WasteCategory!$F$44:$F$46</c:f>
              <c:numCache>
                <c:formatCode>General</c:formatCode>
                <c:ptCount val="3"/>
                <c:pt idx="0">
                  <c:v>4140500</c:v>
                </c:pt>
                <c:pt idx="1">
                  <c:v>327100</c:v>
                </c:pt>
                <c:pt idx="2">
                  <c:v>711600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WasteCategory!$E$44:$E$46</c15:f>
                <c15:dlblRangeCache>
                  <c:ptCount val="3"/>
                  <c:pt idx="0">
                    <c:v>51</c:v>
                  </c:pt>
                  <c:pt idx="1">
                    <c:v>6</c:v>
                  </c:pt>
                  <c:pt idx="2">
                    <c:v>15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E6E9-4BFA-BEA1-9AD08F635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203199"/>
        <c:axId val="756197791"/>
      </c:barChart>
      <c:catAx>
        <c:axId val="756203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197791"/>
        <c:crosses val="autoZero"/>
        <c:auto val="1"/>
        <c:lblAlgn val="ctr"/>
        <c:lblOffset val="100"/>
        <c:noMultiLvlLbl val="0"/>
      </c:catAx>
      <c:valAx>
        <c:axId val="7561977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20319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[citycountry2.xlsx]Sheet10!PivotTable31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Incinerated</a:t>
            </a:r>
          </a:p>
        </c:rich>
      </c:tx>
      <c:layout>
        <c:manualLayout>
          <c:xMode val="edge"/>
          <c:yMode val="edge"/>
          <c:x val="0.47008333333333324"/>
          <c:y val="0.17592592592592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888888888888889E-2"/>
          <c:y val="0.14856481481481484"/>
          <c:w val="0.93888888888888888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Sheet10!$B$26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Sheet10!$A$27:$A$31</c:f>
              <c:strCache>
                <c:ptCount val="4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2019</c:v>
                </c:pt>
              </c:strCache>
            </c:strRef>
          </c:cat>
          <c:val>
            <c:numRef>
              <c:f>Sheet10!$B$27:$B$31</c:f>
              <c:numCache>
                <c:formatCode>General</c:formatCode>
                <c:ptCount val="4"/>
                <c:pt idx="0">
                  <c:v>53</c:v>
                </c:pt>
                <c:pt idx="1">
                  <c:v>45</c:v>
                </c:pt>
                <c:pt idx="2">
                  <c:v>40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9-4ABC-8237-B6A38A0BE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520111"/>
        <c:axId val="209518031"/>
      </c:barChart>
      <c:catAx>
        <c:axId val="20952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18031"/>
        <c:crosses val="autoZero"/>
        <c:auto val="1"/>
        <c:lblAlgn val="ctr"/>
        <c:lblOffset val="100"/>
        <c:noMultiLvlLbl val="0"/>
      </c:catAx>
      <c:valAx>
        <c:axId val="2095180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520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[citycountry2.xlsx]Sheet10!PivotTable30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%Landfilled</a:t>
            </a:r>
          </a:p>
        </c:rich>
      </c:tx>
      <c:layout>
        <c:manualLayout>
          <c:xMode val="edge"/>
          <c:yMode val="edge"/>
          <c:x val="0.44785411198600172"/>
          <c:y val="0.282407407407407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Sheet10!$A$19:$A$23</c:f>
              <c:strCache>
                <c:ptCount val="4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2019</c:v>
                </c:pt>
              </c:strCache>
            </c:strRef>
          </c:cat>
          <c:val>
            <c:numRef>
              <c:f>Sheet10!$B$19:$B$23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5F-4553-B24F-CFB5A2042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00831"/>
        <c:axId val="24602495"/>
      </c:barChart>
      <c:catAx>
        <c:axId val="24600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02495"/>
        <c:crosses val="autoZero"/>
        <c:auto val="1"/>
        <c:lblAlgn val="ctr"/>
        <c:lblOffset val="100"/>
        <c:noMultiLvlLbl val="0"/>
      </c:catAx>
      <c:valAx>
        <c:axId val="246024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60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[SgWasteManagement Excel Dashboard File.xlsx]Pop Vs WGen!PivotTable6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3DD9224-0899-44B1-B694-5AA59004FF9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3761467889908242E-2"/>
                  <c:h val="0.10641221930592007"/>
                </c:manualLayout>
              </c15:layout>
              <c15:dlblFieldTable/>
              <c15:showDataLabelsRange val="0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A1A4502-30A6-4FBC-B6C8-FB25D599C085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7645259938837909E-2"/>
                  <c:h val="0.10178258967629045"/>
                </c:manualLayout>
              </c15:layout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D5D5C57-F369-4A8F-BEB1-618F773F1E4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7645259938837909E-2"/>
                  <c:h val="0.12493073782443861"/>
                </c:manualLayout>
              </c15:layout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8442F75-F1C9-4F05-9D41-0AFDA7CB4527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8226299694189584E-2"/>
                  <c:h val="0.13418999708369786"/>
                </c:manualLayout>
              </c15:layout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110091743119252E-2"/>
                  <c:h val="0.16196777486147565"/>
                </c:manualLayout>
              </c15:layout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6138447-42C0-4044-BAF2-AF3ECB9D097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657492354740059"/>
                  <c:h val="0.20363444152814228"/>
                </c:manualLayout>
              </c15:layout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0139ADA-6D13-4487-93BE-2AE4B0DEA992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110091743119252E-2"/>
                  <c:h val="0.1434492563429571"/>
                </c:manualLayout>
              </c15:layout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D066C97-7C67-430D-83C9-DC58F083D247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963302752293578"/>
                  <c:h val="0.18511592300962379"/>
                </c:manualLayout>
              </c15:layout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099F03-B730-48BB-B44C-D5AB3488783D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045871559633026"/>
                  <c:h val="0.13881962671332748"/>
                </c:manualLayout>
              </c15:layout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C4C7B14-93F6-40CE-8138-FA620845DE31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9051987767584079E-2"/>
                  <c:h val="0.13418999708369786"/>
                </c:manualLayout>
              </c15:layout>
              <c15:dlblFieldTable/>
              <c15:showDataLabelsRange val="0"/>
            </c:ext>
          </c:extLst>
        </c:dLbl>
      </c:pivotFmt>
      <c:pivotFmt>
        <c:idx val="13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9D220FF-670A-403B-A813-7A64A06B8760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8165137614678901E-2"/>
                  <c:h val="8.789370078740158E-2"/>
                </c:manualLayout>
              </c15:layout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1190BC6-FA4E-4060-B168-785E992CCDC0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1223241590214074E-2"/>
                  <c:h val="0.11104184893554971"/>
                </c:manualLayout>
              </c15:layout>
              <c15:dlblFieldTable/>
              <c15:showDataLabelsRange val="0"/>
            </c:ext>
          </c:extLst>
        </c:dLbl>
      </c:pivotFmt>
      <c:pivotFmt>
        <c:idx val="15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2048929663608569E-2"/>
                  <c:h val="0.10641221930592007"/>
                </c:manualLayout>
              </c15:layout>
              <c15:showDataLabelsRange val="0"/>
            </c:ext>
          </c:extLst>
        </c:dLbl>
      </c:pivotFmt>
      <c:pivotFmt>
        <c:idx val="16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8165137614678901E-2"/>
                  <c:h val="9.2523330417031202E-2"/>
                </c:manualLayout>
              </c15:layout>
              <c15:showDataLabelsRange val="0"/>
            </c:ext>
          </c:extLst>
        </c:dLbl>
      </c:pivotFmt>
      <c:pivotFmt>
        <c:idx val="17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68874F9-BD30-4C96-B388-006220A75EF2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180428134556575"/>
                  <c:h val="0.11567147856517936"/>
                </c:manualLayout>
              </c15:layout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3DD9224-0899-44B1-B694-5AA59004FF9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3761467889908242E-2"/>
                  <c:h val="0.10641221930592007"/>
                </c:manualLayout>
              </c15:layout>
              <c15:dlblFieldTable/>
              <c15:showDataLabelsRange val="0"/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A1A4502-30A6-4FBC-B6C8-FB25D599C085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7645259938837909E-2"/>
                  <c:h val="0.10178258967629045"/>
                </c:manualLayout>
              </c15:layout>
              <c15:dlblFieldTable/>
              <c15:showDataLabelsRange val="0"/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D5D5C57-F369-4A8F-BEB1-618F773F1E4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7645259938837909E-2"/>
                  <c:h val="0.12493073782443861"/>
                </c:manualLayout>
              </c15:layout>
              <c15:dlblFieldTable/>
              <c15:showDataLabelsRange val="0"/>
            </c:ext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8442F75-F1C9-4F05-9D41-0AFDA7CB4527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8226299694189584E-2"/>
                  <c:h val="0.13418999708369786"/>
                </c:manualLayout>
              </c15:layout>
              <c15:dlblFieldTable/>
              <c15:showDataLabelsRange val="0"/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110091743119252E-2"/>
                  <c:h val="0.16196777486147565"/>
                </c:manualLayout>
              </c15:layout>
            </c:ext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6138447-42C0-4044-BAF2-AF3ECB9D097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657492354740059"/>
                  <c:h val="0.20363444152814228"/>
                </c:manualLayout>
              </c15:layout>
              <c15:dlblFieldTable/>
              <c15:showDataLabelsRange val="0"/>
            </c:ext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0139ADA-6D13-4487-93BE-2AE4B0DEA992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110091743119252E-2"/>
                  <c:h val="0.1434492563429571"/>
                </c:manualLayout>
              </c15:layout>
              <c15:dlblFieldTable/>
              <c15:showDataLabelsRange val="0"/>
            </c:ext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D066C97-7C67-430D-83C9-DC58F083D247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963302752293578"/>
                  <c:h val="0.18511592300962379"/>
                </c:manualLayout>
              </c15:layout>
              <c15:dlblFieldTable/>
              <c15:showDataLabelsRange val="0"/>
            </c:ext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099F03-B730-48BB-B44C-D5AB3488783D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045871559633026"/>
                  <c:h val="0.13881962671332748"/>
                </c:manualLayout>
              </c15:layout>
              <c15:dlblFieldTable/>
              <c15:showDataLabelsRange val="0"/>
            </c:ext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C4C7B14-93F6-40CE-8138-FA620845DE31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9051987767584079E-2"/>
                  <c:h val="0.13418999708369786"/>
                </c:manualLayout>
              </c15:layout>
              <c15:dlblFieldTable/>
              <c15:showDataLabelsRange val="0"/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9D220FF-670A-403B-A813-7A64A06B8760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8165137614678901E-2"/>
                  <c:h val="8.789370078740158E-2"/>
                </c:manualLayout>
              </c15:layout>
              <c15:dlblFieldTable/>
              <c15:showDataLabelsRange val="0"/>
            </c:ext>
          </c:extLst>
        </c:dLbl>
      </c:pivotFmt>
      <c:pivotFmt>
        <c:idx val="32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1190BC6-FA4E-4060-B168-785E992CCDC0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1223241590214074E-2"/>
                  <c:h val="0.11104184893554971"/>
                </c:manualLayout>
              </c15:layout>
              <c15:dlblFieldTable/>
              <c15:showDataLabelsRange val="0"/>
            </c:ext>
          </c:extLst>
        </c:dLbl>
      </c:pivotFmt>
      <c:pivotFmt>
        <c:idx val="33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2048929663608569E-2"/>
                  <c:h val="0.10641221930592007"/>
                </c:manualLayout>
              </c15:layout>
              <c15:showDataLabelsRange val="0"/>
            </c:ext>
          </c:extLst>
        </c:dLbl>
      </c:pivotFmt>
      <c:pivotFmt>
        <c:idx val="34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8165137614678901E-2"/>
                  <c:h val="9.2523330417031202E-2"/>
                </c:manualLayout>
              </c15:layout>
              <c15:showDataLabelsRange val="0"/>
            </c:ext>
          </c:extLst>
        </c:dLbl>
      </c:pivotFmt>
      <c:pivotFmt>
        <c:idx val="35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68874F9-BD30-4C96-B388-006220A75EF2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180428134556575"/>
                  <c:h val="0.11567147856517936"/>
                </c:manualLayout>
              </c15:layout>
              <c15:dlblFieldTable/>
              <c15:showDataLabelsRange val="0"/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3DD9224-0899-44B1-B694-5AA59004FF9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3761467889908242E-2"/>
                  <c:h val="0.10641221930592007"/>
                </c:manualLayout>
              </c15:layout>
              <c15:dlblFieldTable/>
              <c15:showDataLabelsRange val="0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A1A4502-30A6-4FBC-B6C8-FB25D599C085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7645259938837909E-2"/>
                  <c:h val="0.10178258967629045"/>
                </c:manualLayout>
              </c15:layout>
              <c15:dlblFieldTable/>
              <c15:showDataLabelsRange val="0"/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D5D5C57-F369-4A8F-BEB1-618F773F1E4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7645259938837909E-2"/>
                  <c:h val="0.12493073782443861"/>
                </c:manualLayout>
              </c15:layout>
              <c15:dlblFieldTable/>
              <c15:showDataLabelsRange val="0"/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8442F75-F1C9-4F05-9D41-0AFDA7CB4527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8226299694189584E-2"/>
                  <c:h val="0.13418999708369786"/>
                </c:manualLayout>
              </c15:layout>
              <c15:dlblFieldTable/>
              <c15:showDataLabelsRange val="0"/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110091743119252E-2"/>
                  <c:h val="0.16196777486147565"/>
                </c:manualLayout>
              </c15:layout>
            </c:ext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6138447-42C0-4044-BAF2-AF3ECB9D0974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657492354740059"/>
                  <c:h val="0.20363444152814228"/>
                </c:manualLayout>
              </c15:layout>
              <c15:dlblFieldTable/>
              <c15:showDataLabelsRange val="0"/>
            </c:ext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0139ADA-6D13-4487-93BE-2AE4B0DEA992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110091743119252E-2"/>
                  <c:h val="0.1434492563429571"/>
                </c:manualLayout>
              </c15:layout>
              <c15:dlblFieldTable/>
              <c15:showDataLabelsRange val="0"/>
            </c:ext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D066C97-7C67-430D-83C9-DC58F083D247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963302752293578"/>
                  <c:h val="0.18511592300962379"/>
                </c:manualLayout>
              </c15:layout>
              <c15:dlblFieldTable/>
              <c15:showDataLabelsRange val="0"/>
            </c:ext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099F03-B730-48BB-B44C-D5AB3488783D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045871559633026"/>
                  <c:h val="0.13881962671332748"/>
                </c:manualLayout>
              </c15:layout>
              <c15:dlblFieldTable/>
              <c15:showDataLabelsRange val="0"/>
            </c:ext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C4C7B14-93F6-40CE-8138-FA620845DE31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9051987767584079E-2"/>
                  <c:h val="0.13418999708369786"/>
                </c:manualLayout>
              </c15:layout>
              <c15:dlblFieldTable/>
              <c15:showDataLabelsRange val="0"/>
            </c:ext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9D220FF-670A-403B-A813-7A64A06B8760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8165137614678901E-2"/>
                  <c:h val="8.789370078740158E-2"/>
                </c:manualLayout>
              </c15:layout>
              <c15:dlblFieldTable/>
              <c15:showDataLabelsRange val="0"/>
            </c:ext>
          </c:extLst>
        </c:dLbl>
      </c:pivotFmt>
      <c:pivotFmt>
        <c:idx val="50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1190BC6-FA4E-4060-B168-785E992CCDC0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1223241590214074E-2"/>
                  <c:h val="0.11104184893554971"/>
                </c:manualLayout>
              </c15:layout>
              <c15:dlblFieldTable/>
              <c15:showDataLabelsRange val="0"/>
            </c:ext>
          </c:extLst>
        </c:dLbl>
      </c:pivotFmt>
      <c:pivotFmt>
        <c:idx val="51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2048929663608569E-2"/>
                  <c:h val="0.10641221930592007"/>
                </c:manualLayout>
              </c15:layout>
              <c15:showDataLabelsRange val="0"/>
            </c:ext>
          </c:extLst>
        </c:dLbl>
      </c:pivotFmt>
      <c:pivotFmt>
        <c:idx val="52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8165137614678901E-2"/>
                  <c:h val="9.2523330417031202E-2"/>
                </c:manualLayout>
              </c15:layout>
              <c15:showDataLabelsRange val="0"/>
            </c:ext>
          </c:extLst>
        </c:dLbl>
      </c:pivotFmt>
      <c:pivotFmt>
        <c:idx val="53"/>
        <c:spPr>
          <a:solidFill>
            <a:schemeClr val="accent3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68874F9-BD30-4C96-B388-006220A75EF2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/>
                  <a:t>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1180428134556575"/>
                  <c:h val="0.11567147856517936"/>
                </c:manualLayout>
              </c15:layout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2.6535980909762138E-2"/>
          <c:y val="0"/>
          <c:w val="0.97346401909023783"/>
          <c:h val="0.834148035957529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'Pop Vs WGen'!$B$39</c:f>
              <c:strCache>
                <c:ptCount val="1"/>
                <c:pt idx="0">
                  <c:v>Recycled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23-4D33-A84F-9AA23E7EB12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23-4D33-A84F-9AA23E7EB12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23-4D33-A84F-9AA23E7EB12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23-4D33-A84F-9AA23E7EB12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B23-4D33-A84F-9AA23E7EB12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3DD9224-0899-44B1-B694-5AA59004FF94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761467889908242E-2"/>
                      <c:h val="0.106412219305920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B23-4D33-A84F-9AA23E7EB12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A1A4502-30A6-4FBC-B6C8-FB25D599C085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7645259938837909E-2"/>
                      <c:h val="0.1017825896762904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B23-4D33-A84F-9AA23E7EB12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D5D5C57-F369-4A8F-BEB1-618F773F1E44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7645259938837909E-2"/>
                      <c:h val="0.124930737824438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B23-4D33-A84F-9AA23E7EB12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8442F75-F1C9-4F05-9D41-0AFDA7CB4527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226299694189584E-2"/>
                      <c:h val="0.134189997083697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B23-4D33-A84F-9AA23E7EB12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2110091743119252E-2"/>
                      <c:h val="0.161967774861475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B23-4D33-A84F-9AA23E7EB1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'Pop Vs WGen'!$A$40:$A$45</c:f>
              <c:strCache>
                <c:ptCount val="5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2019</c:v>
                </c:pt>
              </c:strCache>
            </c:strRef>
          </c:cat>
          <c:val>
            <c:numRef>
              <c:f>'Pop Vs WGen'!$B$40:$B$45</c:f>
              <c:numCache>
                <c:formatCode>General</c:formatCode>
                <c:ptCount val="5"/>
                <c:pt idx="0">
                  <c:v>40</c:v>
                </c:pt>
                <c:pt idx="1">
                  <c:v>49</c:v>
                </c:pt>
                <c:pt idx="2">
                  <c:v>58</c:v>
                </c:pt>
                <c:pt idx="3">
                  <c:v>61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B23-4D33-A84F-9AA23E7EB126}"/>
            </c:ext>
          </c:extLst>
        </c:ser>
        <c:ser>
          <c:idx val="1"/>
          <c:order val="1"/>
          <c:tx>
            <c:strRef>
              <c:f>'Pop Vs WGen'!$C$39</c:f>
              <c:strCache>
                <c:ptCount val="1"/>
                <c:pt idx="0">
                  <c:v>Incinerated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B23-4D33-A84F-9AA23E7EB12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B23-4D33-A84F-9AA23E7EB12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B23-4D33-A84F-9AA23E7EB12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DB23-4D33-A84F-9AA23E7EB12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DB23-4D33-A84F-9AA23E7EB12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6138447-42C0-4044-BAF2-AF3ECB9D0974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657492354740059"/>
                      <c:h val="0.203634441528142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DB23-4D33-A84F-9AA23E7EB12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0139ADA-6D13-4487-93BE-2AE4B0DEA992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2110091743119252E-2"/>
                      <c:h val="0.143449256342957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DB23-4D33-A84F-9AA23E7EB12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D066C97-7C67-430D-83C9-DC58F083D247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963302752293578"/>
                      <c:h val="0.1851159230096237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DB23-4D33-A84F-9AA23E7EB12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6099F03-B730-48BB-B44C-D5AB3488783D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045871559633026"/>
                      <c:h val="0.138819626713327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DB23-4D33-A84F-9AA23E7EB12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C4C7B14-93F6-40CE-8138-FA620845DE31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9051987767584079E-2"/>
                      <c:h val="0.134189997083697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DB23-4D33-A84F-9AA23E7EB1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'Pop Vs WGen'!$A$40:$A$45</c:f>
              <c:strCache>
                <c:ptCount val="5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2019</c:v>
                </c:pt>
              </c:strCache>
            </c:strRef>
          </c:cat>
          <c:val>
            <c:numRef>
              <c:f>'Pop Vs WGen'!$C$40:$C$45</c:f>
              <c:numCache>
                <c:formatCode>General</c:formatCode>
                <c:ptCount val="5"/>
                <c:pt idx="0">
                  <c:v>53</c:v>
                </c:pt>
                <c:pt idx="1">
                  <c:v>45</c:v>
                </c:pt>
                <c:pt idx="2">
                  <c:v>40</c:v>
                </c:pt>
                <c:pt idx="3">
                  <c:v>37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B23-4D33-A84F-9AA23E7EB126}"/>
            </c:ext>
          </c:extLst>
        </c:ser>
        <c:ser>
          <c:idx val="2"/>
          <c:order val="2"/>
          <c:tx>
            <c:strRef>
              <c:f>'Pop Vs WGen'!$D$39</c:f>
              <c:strCache>
                <c:ptCount val="1"/>
                <c:pt idx="0">
                  <c:v>Landfilled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B23-4D33-A84F-9AA23E7EB12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B23-4D33-A84F-9AA23E7EB12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B23-4D33-A84F-9AA23E7EB12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B23-4D33-A84F-9AA23E7EB12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B23-4D33-A84F-9AA23E7EB12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D220FF-670A-403B-A813-7A64A06B8760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165137614678901E-2"/>
                      <c:h val="8.7893700787401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DB23-4D33-A84F-9AA23E7EB12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1190BC6-FA4E-4060-B168-785E992CCDC0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1223241590214074E-2"/>
                      <c:h val="0.1110418489355497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DB23-4D33-A84F-9AA23E7EB12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2048929663608569E-2"/>
                      <c:h val="0.1064122193059200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1B-DB23-4D33-A84F-9AA23E7EB12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2%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165137614678901E-2"/>
                      <c:h val="9.252333041703120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1D-DB23-4D33-A84F-9AA23E7EB12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8874F9-BD30-4C96-B388-006220A75EF2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180428134556575"/>
                      <c:h val="0.1156714785651793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F-DB23-4D33-A84F-9AA23E7EB1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'Pop Vs WGen'!$A$40:$A$45</c:f>
              <c:strCache>
                <c:ptCount val="5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2019</c:v>
                </c:pt>
              </c:strCache>
            </c:strRef>
          </c:cat>
          <c:val>
            <c:numRef>
              <c:f>'Pop Vs WGen'!$D$40:$D$45</c:f>
              <c:numCache>
                <c:formatCode>General</c:formatCode>
                <c:ptCount val="5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DB23-4D33-A84F-9AA23E7EB1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overlap val="100"/>
        <c:axId val="1560811519"/>
        <c:axId val="1560805695"/>
      </c:barChart>
      <c:catAx>
        <c:axId val="156081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805695"/>
        <c:crosses val="autoZero"/>
        <c:auto val="1"/>
        <c:lblAlgn val="ctr"/>
        <c:lblOffset val="100"/>
        <c:noMultiLvlLbl val="0"/>
      </c:catAx>
      <c:valAx>
        <c:axId val="15608056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60811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[citycountry2.xlsx]lagpivot!PivotTable12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Waste</a:t>
            </a:r>
            <a:r>
              <a:rPr lang="en-US" baseline="0" dirty="0"/>
              <a:t> Generated Year to Year difference</a:t>
            </a:r>
            <a:endParaRPr lang="en-S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4.0524363802350791E-2"/>
          <c:y val="0.15883056079603602"/>
          <c:w val="0.94619061204305988"/>
          <c:h val="0.794064123249356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lagpivot!$B$35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8-47E2-BB0A-D1B9F4865D3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8-47E2-BB0A-D1B9F4865D3D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8-47E2-BB0A-D1B9F4865D3D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8-47E2-BB0A-D1B9F4865D3D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98-47E2-BB0A-D1B9F4865D3D}"/>
              </c:ext>
            </c:extLst>
          </c:dPt>
          <c:dLbls>
            <c:dLbl>
              <c:idx val="18"/>
              <c:layout>
                <c:manualLayout>
                  <c:x val="2.7777777777777779E-3"/>
                  <c:y val="-9.259259259259258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D98-47E2-BB0A-D1B9F4865D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lagpivot!$A$36:$A$56</c:f>
              <c:strCach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strCache>
            </c:strRef>
          </c:cat>
          <c:val>
            <c:numRef>
              <c:f>lagpivot!$B$36:$B$56</c:f>
              <c:numCache>
                <c:formatCode>General</c:formatCode>
                <c:ptCount val="20"/>
                <c:pt idx="1">
                  <c:v>8.5999999999999993E-2</c:v>
                </c:pt>
                <c:pt idx="2">
                  <c:v>-4.5999999999999999E-2</c:v>
                </c:pt>
                <c:pt idx="3">
                  <c:v>-1.7000000000000001E-2</c:v>
                </c:pt>
                <c:pt idx="4">
                  <c:v>1.2999999999999999E-2</c:v>
                </c:pt>
                <c:pt idx="5">
                  <c:v>4.8000000000000001E-2</c:v>
                </c:pt>
                <c:pt idx="6">
                  <c:v>0.04</c:v>
                </c:pt>
                <c:pt idx="7">
                  <c:v>7.2999999999999995E-2</c:v>
                </c:pt>
                <c:pt idx="8">
                  <c:v>6.6000000000000003E-2</c:v>
                </c:pt>
                <c:pt idx="9">
                  <c:v>2.3E-2</c:v>
                </c:pt>
                <c:pt idx="10">
                  <c:v>6.7000000000000004E-2</c:v>
                </c:pt>
                <c:pt idx="11">
                  <c:v>5.8000000000000003E-2</c:v>
                </c:pt>
                <c:pt idx="12">
                  <c:v>5.3999999999999999E-2</c:v>
                </c:pt>
                <c:pt idx="13">
                  <c:v>0.08</c:v>
                </c:pt>
                <c:pt idx="14">
                  <c:v>-4.2999999999999997E-2</c:v>
                </c:pt>
                <c:pt idx="15">
                  <c:v>2.1000000000000001E-2</c:v>
                </c:pt>
                <c:pt idx="16">
                  <c:v>1.7999999999999999E-2</c:v>
                </c:pt>
                <c:pt idx="17">
                  <c:v>-1.4E-2</c:v>
                </c:pt>
                <c:pt idx="18">
                  <c:v>-1E-3</c:v>
                </c:pt>
                <c:pt idx="19">
                  <c:v>-0.06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D98-47E2-BB0A-D1B9F4865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0753279"/>
        <c:axId val="1560758687"/>
      </c:barChart>
      <c:catAx>
        <c:axId val="1560753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758687"/>
        <c:crosses val="autoZero"/>
        <c:auto val="1"/>
        <c:lblAlgn val="ctr"/>
        <c:lblOffset val="100"/>
        <c:noMultiLvlLbl val="0"/>
      </c:catAx>
      <c:valAx>
        <c:axId val="1560758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753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[citycountry2.xlsx]lagpivot3!PivotTable23</c:name>
    <c:fmtId val="2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lagpivot3!$B$3</c:f>
              <c:strCache>
                <c:ptCount val="1"/>
                <c:pt idx="0">
                  <c:v>Sum of population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lagpivot3!$A$4:$A$24</c:f>
              <c:strCach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strCache>
            </c:strRef>
          </c:cat>
          <c:val>
            <c:numRef>
              <c:f>lagpivot3!$B$4:$B$24</c:f>
              <c:numCache>
                <c:formatCode>General</c:formatCode>
                <c:ptCount val="20"/>
                <c:pt idx="0">
                  <c:v>4027887</c:v>
                </c:pt>
                <c:pt idx="1">
                  <c:v>4138012</c:v>
                </c:pt>
                <c:pt idx="2">
                  <c:v>4175950</c:v>
                </c:pt>
                <c:pt idx="3">
                  <c:v>4114826</c:v>
                </c:pt>
                <c:pt idx="4">
                  <c:v>4166664</c:v>
                </c:pt>
                <c:pt idx="5">
                  <c:v>4265762</c:v>
                </c:pt>
                <c:pt idx="6">
                  <c:v>4401365</c:v>
                </c:pt>
                <c:pt idx="7">
                  <c:v>4588599</c:v>
                </c:pt>
                <c:pt idx="8">
                  <c:v>4839396</c:v>
                </c:pt>
                <c:pt idx="9">
                  <c:v>4987573</c:v>
                </c:pt>
                <c:pt idx="10">
                  <c:v>5076732</c:v>
                </c:pt>
                <c:pt idx="11">
                  <c:v>5183688</c:v>
                </c:pt>
                <c:pt idx="12">
                  <c:v>5312437</c:v>
                </c:pt>
                <c:pt idx="13">
                  <c:v>5399162</c:v>
                </c:pt>
                <c:pt idx="14">
                  <c:v>5469724</c:v>
                </c:pt>
                <c:pt idx="15">
                  <c:v>5535002</c:v>
                </c:pt>
                <c:pt idx="16">
                  <c:v>5607283</c:v>
                </c:pt>
                <c:pt idx="17">
                  <c:v>5612253</c:v>
                </c:pt>
                <c:pt idx="18">
                  <c:v>5638676</c:v>
                </c:pt>
                <c:pt idx="19">
                  <c:v>5703569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8E-4FF0-88F2-F814760A2F79}"/>
            </c:ext>
          </c:extLst>
        </c:ser>
        <c:ser>
          <c:idx val="1"/>
          <c:order val="1"/>
          <c:tx>
            <c:strRef>
              <c:f>lagpivot3!$C$3</c:f>
              <c:strCache>
                <c:ptCount val="1"/>
                <c:pt idx="0">
                  <c:v>Sum of generated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3DF-48EB-B0BE-14404A57A266}"/>
                </c:ext>
              </c:extLst>
            </c:dLbl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3DF-48EB-B0BE-14404A57A266}"/>
                </c:ext>
              </c:extLst>
            </c:dLbl>
            <c:dLbl>
              <c:idx val="1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3DF-48EB-B0BE-14404A57A266}"/>
                </c:ext>
              </c:extLst>
            </c:dLbl>
            <c:dLbl>
              <c:idx val="17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3DF-48EB-B0BE-14404A57A266}"/>
                </c:ext>
              </c:extLst>
            </c:dLbl>
            <c:dLbl>
              <c:idx val="19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3DF-48EB-B0BE-14404A57A266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lagpivot3!$A$4:$A$24</c:f>
              <c:strCach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strCache>
            </c:strRef>
          </c:cat>
          <c:val>
            <c:numRef>
              <c:f>lagpivot3!$C$4:$C$24</c:f>
              <c:numCache>
                <c:formatCode>General</c:formatCode>
                <c:ptCount val="20"/>
                <c:pt idx="0">
                  <c:v>4640000</c:v>
                </c:pt>
                <c:pt idx="1">
                  <c:v>5040000</c:v>
                </c:pt>
                <c:pt idx="2">
                  <c:v>4810000</c:v>
                </c:pt>
                <c:pt idx="3">
                  <c:v>4730000</c:v>
                </c:pt>
                <c:pt idx="4">
                  <c:v>4790000</c:v>
                </c:pt>
                <c:pt idx="5">
                  <c:v>5020000</c:v>
                </c:pt>
                <c:pt idx="6">
                  <c:v>5220000</c:v>
                </c:pt>
                <c:pt idx="7">
                  <c:v>5600000</c:v>
                </c:pt>
                <c:pt idx="8">
                  <c:v>5970000</c:v>
                </c:pt>
                <c:pt idx="9">
                  <c:v>6110000</c:v>
                </c:pt>
                <c:pt idx="10">
                  <c:v>6520000</c:v>
                </c:pt>
                <c:pt idx="11">
                  <c:v>6900000</c:v>
                </c:pt>
                <c:pt idx="12">
                  <c:v>7269503</c:v>
                </c:pt>
                <c:pt idx="13">
                  <c:v>7851500</c:v>
                </c:pt>
                <c:pt idx="14">
                  <c:v>7514500</c:v>
                </c:pt>
                <c:pt idx="15">
                  <c:v>7673500</c:v>
                </c:pt>
                <c:pt idx="16">
                  <c:v>7814200</c:v>
                </c:pt>
                <c:pt idx="17">
                  <c:v>7704300</c:v>
                </c:pt>
                <c:pt idx="18">
                  <c:v>7695000</c:v>
                </c:pt>
                <c:pt idx="19">
                  <c:v>7234000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8E-4FF0-88F2-F814760A2F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9800511"/>
        <c:axId val="2119796351"/>
      </c:lineChart>
      <c:catAx>
        <c:axId val="211980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796351"/>
        <c:crosses val="autoZero"/>
        <c:auto val="1"/>
        <c:lblAlgn val="ctr"/>
        <c:lblOffset val="100"/>
        <c:noMultiLvlLbl val="0"/>
      </c:catAx>
      <c:valAx>
        <c:axId val="2119796351"/>
        <c:scaling>
          <c:orientation val="minMax"/>
          <c:min val="4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800511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8946247470397"/>
          <c:y val="0.22222222222222221"/>
          <c:w val="0.3479098765248051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[citycountry2.xlsx]Gen_type!PivotTable23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1202726079694584E-2"/>
              <c:y val="3.4756853310002916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5245466475781436E-3"/>
              <c:y val="1.6238334791484399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-3.9005756382724903E-2"/>
              <c:y val="3.9386482939632546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-3.9839089716058221E-2"/>
              <c:y val="3.4756853310002875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1202726079694584E-2"/>
              <c:y val="3.4756853310002916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5245466475781436E-3"/>
              <c:y val="1.6238334791484399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-3.9005756382724903E-2"/>
              <c:y val="3.9386482939632546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-3.9839089716058221E-2"/>
              <c:y val="3.4756853310002875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3.1202726079694584E-2"/>
              <c:y val="3.4756853310002916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5245466475781436E-3"/>
              <c:y val="1.6238334791484399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-3.9005756382724903E-2"/>
              <c:y val="3.9386482939632546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layout>
            <c:manualLayout>
              <c:x val="-3.9839089716058221E-2"/>
              <c:y val="3.4756853310002875E-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Gen_type!$B$1</c:f>
              <c:strCache>
                <c:ptCount val="1"/>
                <c:pt idx="0">
                  <c:v>C &amp; 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Gen_type!$B$2:$B$10</c:f>
              <c:numCache>
                <c:formatCode>General</c:formatCode>
                <c:ptCount val="8"/>
                <c:pt idx="0">
                  <c:v>1291832</c:v>
                </c:pt>
                <c:pt idx="1">
                  <c:v>1695300</c:v>
                </c:pt>
                <c:pt idx="2">
                  <c:v>1269700</c:v>
                </c:pt>
                <c:pt idx="3">
                  <c:v>1411800</c:v>
                </c:pt>
                <c:pt idx="4">
                  <c:v>1595400</c:v>
                </c:pt>
                <c:pt idx="5">
                  <c:v>1609300</c:v>
                </c:pt>
                <c:pt idx="6">
                  <c:v>1624000</c:v>
                </c:pt>
                <c:pt idx="7">
                  <c:v>1440000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76-4551-A1BF-BDA91ED39035}"/>
            </c:ext>
          </c:extLst>
        </c:ser>
        <c:ser>
          <c:idx val="1"/>
          <c:order val="1"/>
          <c:tx>
            <c:strRef>
              <c:f>Gen_type!$C$1</c:f>
              <c:strCache>
                <c:ptCount val="1"/>
                <c:pt idx="0">
                  <c:v>Plastic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E76-4551-A1BF-BDA91ED39035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E76-4551-A1BF-BDA91ED39035}"/>
              </c:ext>
            </c:extLst>
          </c:dPt>
          <c:dLbls>
            <c:dLbl>
              <c:idx val="6"/>
              <c:layout>
                <c:manualLayout>
                  <c:x val="-3.1202726079694584E-2"/>
                  <c:y val="3.47568533100029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76-4551-A1BF-BDA91ED39035}"/>
                </c:ext>
              </c:extLst>
            </c:dLbl>
            <c:dLbl>
              <c:idx val="7"/>
              <c:layout>
                <c:manualLayout>
                  <c:x val="1.5245466475781436E-3"/>
                  <c:y val="1.6238334791484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76-4551-A1BF-BDA91ED39035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Gen_type!$C$2:$C$10</c:f>
              <c:numCache>
                <c:formatCode>General</c:formatCode>
                <c:ptCount val="8"/>
                <c:pt idx="0">
                  <c:v>803395</c:v>
                </c:pt>
                <c:pt idx="1">
                  <c:v>832200</c:v>
                </c:pt>
                <c:pt idx="2">
                  <c:v>869000</c:v>
                </c:pt>
                <c:pt idx="3">
                  <c:v>824600</c:v>
                </c:pt>
                <c:pt idx="4">
                  <c:v>822200</c:v>
                </c:pt>
                <c:pt idx="5">
                  <c:v>815200</c:v>
                </c:pt>
                <c:pt idx="6">
                  <c:v>949000</c:v>
                </c:pt>
                <c:pt idx="7">
                  <c:v>930000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76-4551-A1BF-BDA91ED39035}"/>
            </c:ext>
          </c:extLst>
        </c:ser>
        <c:ser>
          <c:idx val="2"/>
          <c:order val="2"/>
          <c:tx>
            <c:strRef>
              <c:f>Gen_type!$D$1</c:f>
              <c:strCache>
                <c:ptCount val="1"/>
                <c:pt idx="0">
                  <c:v>Paper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E76-4551-A1BF-BDA91ED3903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E76-4551-A1BF-BDA91ED39035}"/>
              </c:ext>
            </c:extLst>
          </c:dPt>
          <c:dLbls>
            <c:dLbl>
              <c:idx val="0"/>
              <c:layout>
                <c:manualLayout>
                  <c:x val="-3.9005756382724903E-2"/>
                  <c:y val="3.93864829396325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76-4551-A1BF-BDA91ED39035}"/>
                </c:ext>
              </c:extLst>
            </c:dLbl>
            <c:dLbl>
              <c:idx val="2"/>
              <c:layout>
                <c:manualLayout>
                  <c:x val="-3.9839089716058221E-2"/>
                  <c:y val="3.4756853310002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76-4551-A1BF-BDA91ED39035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Gen_type!$D$2:$D$10</c:f>
              <c:numCache>
                <c:formatCode>General</c:formatCode>
                <c:ptCount val="8"/>
                <c:pt idx="0">
                  <c:v>1252027</c:v>
                </c:pt>
                <c:pt idx="1">
                  <c:v>1261100</c:v>
                </c:pt>
                <c:pt idx="2">
                  <c:v>1237400</c:v>
                </c:pt>
                <c:pt idx="3">
                  <c:v>1192200</c:v>
                </c:pt>
                <c:pt idx="4">
                  <c:v>1183100</c:v>
                </c:pt>
                <c:pt idx="5">
                  <c:v>1144800</c:v>
                </c:pt>
                <c:pt idx="6">
                  <c:v>1054000</c:v>
                </c:pt>
                <c:pt idx="7">
                  <c:v>1011000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E76-4551-A1BF-BDA91ED39035}"/>
            </c:ext>
          </c:extLst>
        </c:ser>
        <c:ser>
          <c:idx val="3"/>
          <c:order val="3"/>
          <c:tx>
            <c:strRef>
              <c:f>Gen_type!$E$1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Gen_type!$A$2:$A$10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Gen_type!$E$2:$E$10</c:f>
              <c:numCache>
                <c:formatCode>General</c:formatCode>
                <c:ptCount val="8"/>
                <c:pt idx="0">
                  <c:v>703188</c:v>
                </c:pt>
                <c:pt idx="1">
                  <c:v>796000</c:v>
                </c:pt>
                <c:pt idx="2">
                  <c:v>788600</c:v>
                </c:pt>
                <c:pt idx="3">
                  <c:v>785500</c:v>
                </c:pt>
                <c:pt idx="4">
                  <c:v>791000</c:v>
                </c:pt>
                <c:pt idx="5">
                  <c:v>809800</c:v>
                </c:pt>
                <c:pt idx="6">
                  <c:v>763000</c:v>
                </c:pt>
                <c:pt idx="7">
                  <c:v>744000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E76-4551-A1BF-BDA91ED39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8119360"/>
        <c:axId val="1188105632"/>
      </c:lineChart>
      <c:catAx>
        <c:axId val="118811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105632"/>
        <c:crosses val="autoZero"/>
        <c:auto val="1"/>
        <c:lblAlgn val="ctr"/>
        <c:lblOffset val="100"/>
        <c:noMultiLvlLbl val="0"/>
      </c:catAx>
      <c:valAx>
        <c:axId val="1188105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8119360"/>
        <c:crosses val="autoZero"/>
        <c:crossBetween val="between"/>
        <c:dispUnits>
          <c:builtInUnit val="hundred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[citycountry2.xlsx]WasteCategory!PivotTable21</c:name>
    <c:fmtId val="1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DBD7F93-4538-496D-9DC8-7EC55C58B5F6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AA961AD-D780-4C3E-A635-237698C486F7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001FB468-0960-4FFB-B1EE-DD4CBF3CB126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4E1BAC3-4FD1-4E39-AA9C-320CEA89CEFE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8.8652482269503223E-3"/>
              <c:y val="0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7.0921985815602514E-3"/>
              <c:y val="0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4184397163120534E-2"/>
              <c:y val="0"/>
            </c:manualLayout>
          </c:layout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24B7CD6-4E57-4803-817F-6E7C787CE170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72CC5BD-901B-4149-BE90-92965391330B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A0EB236-92B1-4D25-9024-E493C38E8CF1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60FFD32-4EFC-4BCA-A55D-44707F9044F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E283889-CA26-4F5F-A0C1-DE6135D73A83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8.8652482269503223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1CC6431-8FD0-49E0-A0C9-44AD1AE108B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43C620F-C4C8-4BF7-9D85-F40C2FDAE1F4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3E01A07-39F9-47E9-898D-FBE1C46E8A35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959A5D4-0BF4-4B07-B74E-4A144606F521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DC35C5E7-5443-4319-AAD5-0B9C9E7FCF36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240425CB-C9BB-451A-8232-21035E860027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0DA4D89-85D7-4F3E-8446-8033BA3135C7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0382182-C87B-419B-A4D3-4A4305D24AA4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001FB468-0960-4FFB-B1EE-DD4CBF3CB126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4E1BAC3-4FD1-4E39-AA9C-320CEA89CEFE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24B7CD6-4E57-4803-817F-6E7C787CE170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72CC5BD-901B-4149-BE90-92965391330B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A0EB236-92B1-4D25-9024-E493C38E8CF1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AA961AD-D780-4C3E-A635-237698C486F7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60FFD32-4EFC-4BCA-A55D-44707F9044F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E283889-CA26-4F5F-A0C1-DE6135D73A83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DBD7F93-4538-496D-9DC8-7EC55C58B5F6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1CC6431-8FD0-49E0-A0C9-44AD1AE108B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43C620F-C4C8-4BF7-9D85-F40C2FDAE1F4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3E01A07-39F9-47E9-898D-FBE1C46E8A35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959A5D4-0BF4-4B07-B74E-4A144606F521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DC35C5E7-5443-4319-AAD5-0B9C9E7FCF36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240425CB-C9BB-451A-8232-21035E860027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0DA4D89-85D7-4F3E-8446-8033BA3135C7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0382182-C87B-419B-A4D3-4A4305D24AA4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52130E8-4835-4663-8876-744DFB955F6C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635688CF-B012-4399-BBC2-7786F8B51165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A4826E5-A7BB-4FD7-BD37-161F0149D1A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18481AC-6687-4D31-B57E-5E036FCE9469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E8453E6-E85D-49BA-8273-61C8D88B98EA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16C7531-243E-478D-89E4-1FE09522C3AF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835640B-2205-43FA-AF98-EC7465E09824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07E6E42-17BD-416C-B950-3D479DF0CD6F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38181D81-E303-4233-B194-B23AB0828141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7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77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550F021-52BA-4B25-AEA1-F25F47976A08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8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2BCE67F2-D928-4021-9A44-ACBB4BED8A70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03E8950-C1D8-4088-B4E7-F05D5F494E98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2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DCC2B31-3172-46F2-AC26-F6E42C7DA764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0942142C-CEBA-4455-95B3-DB3D6F7AAF41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4E9BE8B0-5499-4925-A262-1A58C0645F2A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2E036407-23A4-4D60-B0AA-0C9B4C61002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84E0DE8-7B7D-42CB-B19C-D3F3D6A62C7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7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52130E8-4835-4663-8876-744DFB955F6C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B697BB5-7FB6-4C73-812A-EFE93A1A6B61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6BE60AA-5642-4495-AA11-E229481DC53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99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01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550F021-52BA-4B25-AEA1-F25F47976A08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04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tx>
            <c:rich>
              <a:bodyPr/>
              <a:lstStyle/>
              <a:p>
                <a:fld id="{BCAC633D-8285-4F65-A87A-4CE69809AE64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07"/>
        <c:dLbl>
          <c:idx val="0"/>
          <c:tx>
            <c:rich>
              <a:bodyPr/>
              <a:lstStyle/>
              <a:p>
                <a:fld id="{FA9A1E17-FA6E-494A-80FE-00F47D2EA95C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08"/>
        <c:dLbl>
          <c:idx val="0"/>
          <c:tx>
            <c:rich>
              <a:bodyPr/>
              <a:lstStyle/>
              <a:p>
                <a:fld id="{CCC185F5-2668-4D9B-96A9-460992934654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09"/>
        <c:dLbl>
          <c:idx val="0"/>
          <c:tx>
            <c:rich>
              <a:bodyPr/>
              <a:lstStyle/>
              <a:p>
                <a:fld id="{BAA05BE4-2853-46F0-8093-C50467670D96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0"/>
        <c:dLbl>
          <c:idx val="0"/>
          <c:tx>
            <c:rich>
              <a:bodyPr/>
              <a:lstStyle/>
              <a:p>
                <a:fld id="{E5A113E5-89E8-46FA-9003-349580702D82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1"/>
        <c:dLbl>
          <c:idx val="0"/>
          <c:tx>
            <c:rich>
              <a:bodyPr/>
              <a:lstStyle/>
              <a:p>
                <a:fld id="{5DA81F0A-6841-4BA5-93FA-CDD477E7702B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2"/>
        <c:dLbl>
          <c:idx val="0"/>
          <c:tx>
            <c:rich>
              <a:bodyPr/>
              <a:lstStyle/>
              <a:p>
                <a:fld id="{EF949920-A927-4272-879D-1946F517FEA1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3"/>
        <c:dLbl>
          <c:idx val="0"/>
          <c:tx>
            <c:rich>
              <a:bodyPr/>
              <a:lstStyle/>
              <a:p>
                <a:fld id="{E32992C7-25F6-4CD3-8C65-54D72E9B2E10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4"/>
        <c:dLbl>
          <c:idx val="0"/>
          <c:tx>
            <c:rich>
              <a:bodyPr/>
              <a:lstStyle/>
              <a:p>
                <a:fld id="{240897E0-770D-4A18-BD7E-B25C04798532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5"/>
        <c:dLbl>
          <c:idx val="0"/>
          <c:tx>
            <c:rich>
              <a:bodyPr/>
              <a:lstStyle/>
              <a:p>
                <a:fld id="{D271EFE6-7F8B-4096-B4A2-2397114E5CE3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6"/>
        <c:dLbl>
          <c:idx val="0"/>
          <c:tx>
            <c:rich>
              <a:bodyPr/>
              <a:lstStyle/>
              <a:p>
                <a:fld id="{580442BB-D7A2-433A-8983-5888EA0A63E7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7"/>
        <c:dLbl>
          <c:idx val="0"/>
          <c:tx>
            <c:rich>
              <a:bodyPr/>
              <a:lstStyle/>
              <a:p>
                <a:fld id="{B9F1EE61-38DD-4180-B338-EF661AFA6ABD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8"/>
        <c:dLbl>
          <c:idx val="0"/>
          <c:tx>
            <c:rich>
              <a:bodyPr/>
              <a:lstStyle/>
              <a:p>
                <a:fld id="{6CCFF434-4B05-4477-99AB-EED38A89DCCD}" type="CELLRANGE">
                  <a:rPr lang="en-SG"/>
                  <a:pPr/>
                  <a:t>[CELLRANGE]</a:t>
                </a:fld>
                <a:endParaRPr lang="en-SG"/>
              </a:p>
            </c:rich>
          </c:tx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0915D55-3181-494B-A76A-8317806E897C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9863795-A5D0-42A0-8DD2-BFB830B8E55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49782C9E-7E02-4AFE-AB93-016C861B0199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39D0545E-B215-4760-B6A1-8F6728C73F14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89866B7-FB6B-442F-BDE9-2D92ADC8FF4D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ADE4FC4-2358-4A29-A5C2-683D32C8A608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F216ACC-5372-4D4E-9BCF-06CF09818175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349E86D-136E-4E6C-968B-F63778A199D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118C1B7A-0D0E-4DB8-B1A8-BCED3557463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1E7F7C0-BC0A-42D1-A05F-3A583F27C1F5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FB4D990-A214-45B6-A1ED-49E1B78EE43C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3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CFF1385-D611-4E16-B670-F5C6CFF1626E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3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DAD0B957-1B49-4D0F-9B2E-2DC9D30537B5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F5BA9CE-148C-4C99-92A4-1528119965DE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40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42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5035E5B-3490-4D24-A32F-5DD88C1CDD8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4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5083D2F-A6F8-4F27-B59D-EB3C887D2E81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1631C799-371C-4F88-923F-DE0E0115CDB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44B9620D-ACE2-4E96-858C-4C47BF36A829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16C4178-1B29-4FE0-B80B-5123F8D82F1E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A13A21F-1090-4EBE-A54C-ADA817DC7ED1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EE68923-656B-4AF3-AC69-28BF3809B11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A8695FC-07B7-40AA-A8DC-9FB63531317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67F7C975-D25E-4632-8D91-6080DE4D39D5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49C2FDD-E6F5-4E51-90E8-45DDD72F8E40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E0F9C6F-2A3D-47A0-9D3D-FD3C56936901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FAB5062-9F1B-424C-AB09-33E8DF5E7829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476D0FE5-B027-4D21-A2AA-2AF5E498178B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0510B525-D48E-4BD7-B206-4AE81A479776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7D44DD1-41BC-420C-B425-403F4253AAFB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4289AFF0-2764-452E-9058-A5A98C96FAB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F5BA9CE-148C-4C99-92A4-1528119965DE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70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72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5035E5B-3490-4D24-A32F-5DD88C1CDD8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7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E291514-290E-4EED-9048-3DE3157B52AA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7CCD69F5-4614-4CF4-BDA6-AC78D4285CB7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F941672-FDE1-4A72-8D51-40FAD42E0B30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B5B8B180-28B7-4A3C-9620-4C68D415E89D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A0B7C8B-4601-4E83-8D56-DEFAAF86730C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9F5CE59-EA77-4402-9E47-E0A46FF1177F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0FE6A36-FC92-4309-AF4E-37A69DC2C73A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66E8C7E4-7511-4413-A89B-2F58422E3B8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DE96E331-879B-40D3-A665-31F484B9D59D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167D16F-4161-433D-BA2C-9C8CF41E5B98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05D9179F-EABE-4E4B-8DA8-1635F77659D8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4A89F99-24CC-40AA-B832-AF2D004046E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C30CE935-8FAA-466F-9118-C5097F56A5D0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9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3DE20677-074C-46D2-9C25-84538F15332B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9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57F32D22-DFBB-45E0-AB68-29CF022E8B2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950354609929078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983477FC-9455-4DE2-9940-1F048B8DAC91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F5BA9CE-148C-4C99-92A4-1528119965DE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00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900709219858152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BED2D31-591F-4EC7-9641-023FA2497693}" type="CELLRANG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202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5035E5B-3490-4D24-A32F-5DD88C1CDD8A}" type="CELLRANGE">
                  <a:rPr lang="en-US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20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1E7A4E23-6255-47A0-8319-6D3FD818109F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4A1085EE-E151-4479-A047-9336B39F0BDA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696877F4-97FD-4E34-B48B-848763B9CC2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1AE2195C-244B-469D-B98D-3971CD63D183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E82D0BC-626F-421D-903C-B7F74B62072B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B2D47AC-8EBD-469F-9320-84942165ED59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23E0BBE-5032-4B43-95EE-2D0288C1178A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12C1C61C-8EFD-465F-9098-8B42F1AD7982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2292D471-B204-486C-B713-67D10B5F0A47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71BEA27-BDC3-4AD1-8C1B-B135DD969C86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01497AA8-5ACC-4111-ABE7-EE7C5347779E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18A27440-5F37-4867-B517-BC1883C6D067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F7F03B9B-9BD5-4D3B-AA9A-2080B5FE226F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2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A871B91D-2AB6-4125-B546-628E93A61D8C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21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8CA42FD5-513F-400D-A452-8F3AC5758FF4}" type="CELLRANGE">
                  <a:rPr lang="en-SG"/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SG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WasteCategory!$B$3</c:f>
              <c:strCache>
                <c:ptCount val="1"/>
                <c:pt idx="0">
                  <c:v>Recycle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9503546099290781E-2"/>
                  <c:y val="0"/>
                </c:manualLayout>
              </c:layout>
              <c:tx>
                <c:rich>
                  <a:bodyPr/>
                  <a:lstStyle/>
                  <a:p>
                    <a:fld id="{983477FC-9455-4DE2-9940-1F048B8DAC91}" type="CELLRANGE">
                      <a:rPr lang="en-US">
                        <a:solidFill>
                          <a:schemeClr val="bg1"/>
                        </a:solidFill>
                      </a:rPr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C283-4CB6-BE9D-79B38575100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83-4CB6-BE9D-79B38575100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4A5819E-568A-47AC-B91C-F10323272D28}" type="CELLRANGE">
                      <a:rPr lang="en-US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C283-4CB6-BE9D-79B38575100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20067C1-9AAF-464E-80C1-B71F901FA0AA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C283-4CB6-BE9D-79B38575100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283-4CB6-BE9D-79B38575100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283-4CB6-BE9D-79B38575100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283-4CB6-BE9D-79B38575100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5F18D8D-099D-489B-A8DD-79E3DCF51591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C283-4CB6-BE9D-79B38575100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D81124D-A7C7-4E88-97DC-E1480D667700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C283-4CB6-BE9D-79B38575100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4579432-EE97-4D5B-800B-B82DE6A7FFE9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C283-4CB6-BE9D-79B385751000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A741B85-37B1-4E2E-9DC8-B69C94A0D362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C283-4CB6-BE9D-79B38575100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35B9D2D-9977-44FE-B581-85E5720407CB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C283-4CB6-BE9D-79B385751000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1416F5B-4312-4E9A-B71A-37FBB946D217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C283-4CB6-BE9D-79B385751000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4A2D117-B500-4AF2-824E-360EC0E21934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C283-4CB6-BE9D-79B385751000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WasteCategory!$D$4:$D$17</c:f>
              <c:strCache>
                <c:ptCount val="14"/>
                <c:pt idx="0">
                  <c:v>Scrap Tyres  </c:v>
                </c:pt>
                <c:pt idx="1">
                  <c:v>Glass </c:v>
                </c:pt>
                <c:pt idx="2">
                  <c:v>Used Slag  </c:v>
                </c:pt>
                <c:pt idx="3">
                  <c:v>Non-ferrous Metal </c:v>
                </c:pt>
                <c:pt idx="4">
                  <c:v>Textile/Leather</c:v>
                </c:pt>
                <c:pt idx="5">
                  <c:v>Others </c:v>
                </c:pt>
                <c:pt idx="6">
                  <c:v>Ash And Sludge </c:v>
                </c:pt>
                <c:pt idx="7">
                  <c:v>Horticultural </c:v>
                </c:pt>
                <c:pt idx="8">
                  <c:v>Wood </c:v>
                </c:pt>
                <c:pt idx="9">
                  <c:v>Food </c:v>
                </c:pt>
                <c:pt idx="10">
                  <c:v>Plastic </c:v>
                </c:pt>
                <c:pt idx="11">
                  <c:v>Paper/Cardboard  </c:v>
                </c:pt>
                <c:pt idx="12">
                  <c:v>Ferrous Metal </c:v>
                </c:pt>
                <c:pt idx="13">
                  <c:v>Construction Debris </c:v>
                </c:pt>
              </c:strCache>
            </c:strRef>
          </c:cat>
          <c:val>
            <c:numRef>
              <c:f>WasteCategory!$D$4:$D$17</c:f>
              <c:numCache>
                <c:formatCode>General</c:formatCode>
                <c:ptCount val="14"/>
                <c:pt idx="0">
                  <c:v>31000</c:v>
                </c:pt>
                <c:pt idx="1">
                  <c:v>11000</c:v>
                </c:pt>
                <c:pt idx="2">
                  <c:v>127000</c:v>
                </c:pt>
                <c:pt idx="3">
                  <c:v>124000</c:v>
                </c:pt>
                <c:pt idx="4">
                  <c:v>6000</c:v>
                </c:pt>
                <c:pt idx="5">
                  <c:v>15000</c:v>
                </c:pt>
                <c:pt idx="6">
                  <c:v>25000</c:v>
                </c:pt>
                <c:pt idx="7">
                  <c:v>293000</c:v>
                </c:pt>
                <c:pt idx="8">
                  <c:v>289000</c:v>
                </c:pt>
                <c:pt idx="9">
                  <c:v>136000</c:v>
                </c:pt>
                <c:pt idx="10">
                  <c:v>37000</c:v>
                </c:pt>
                <c:pt idx="11">
                  <c:v>449000</c:v>
                </c:pt>
                <c:pt idx="12">
                  <c:v>1270000</c:v>
                </c:pt>
                <c:pt idx="13">
                  <c:v>1434000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WasteCategory!$D$4:$D$17</c15:f>
                <c15:dlblRangeCache>
                  <c:ptCount val="14"/>
                  <c:pt idx="0">
                    <c:v>91</c:v>
                  </c:pt>
                  <c:pt idx="1">
                    <c:v>18</c:v>
                  </c:pt>
                  <c:pt idx="2">
                    <c:v>98</c:v>
                  </c:pt>
                  <c:pt idx="3">
                    <c:v>92</c:v>
                  </c:pt>
                  <c:pt idx="4">
                    <c:v>8</c:v>
                  </c:pt>
                  <c:pt idx="5">
                    <c:v>3</c:v>
                  </c:pt>
                  <c:pt idx="6">
                    <c:v>12</c:v>
                  </c:pt>
                  <c:pt idx="7">
                    <c:v>68</c:v>
                  </c:pt>
                  <c:pt idx="8">
                    <c:v>75</c:v>
                  </c:pt>
                  <c:pt idx="9">
                    <c:v>15</c:v>
                  </c:pt>
                  <c:pt idx="10">
                    <c:v>6</c:v>
                  </c:pt>
                  <c:pt idx="11">
                    <c:v>51</c:v>
                  </c:pt>
                  <c:pt idx="12">
                    <c:v>98</c:v>
                  </c:pt>
                  <c:pt idx="13">
                    <c:v>99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C283-4CB6-BE9D-79B385751000}"/>
            </c:ext>
          </c:extLst>
        </c:ser>
        <c:ser>
          <c:idx val="1"/>
          <c:order val="1"/>
          <c:tx>
            <c:strRef>
              <c:f>WasteCategory!$C$3</c:f>
              <c:strCache>
                <c:ptCount val="1"/>
                <c:pt idx="0">
                  <c:v> Disposed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C283-4CB6-BE9D-79B385751000}"/>
                </c:ext>
              </c:extLst>
            </c:dLbl>
            <c:dLbl>
              <c:idx val="1"/>
              <c:layout>
                <c:manualLayout>
                  <c:x val="3.9007092198581526E-2"/>
                  <c:y val="0"/>
                </c:manualLayout>
              </c:layout>
              <c:tx>
                <c:rich>
                  <a:bodyPr/>
                  <a:lstStyle/>
                  <a:p>
                    <a:fld id="{FBED2D31-591F-4EC7-9641-023FA2497693}" type="CELLRANGE">
                      <a:rPr lang="en-US">
                        <a:solidFill>
                          <a:schemeClr val="bg1"/>
                        </a:solidFill>
                      </a:rPr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C283-4CB6-BE9D-79B38575100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283-4CB6-BE9D-79B38575100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283-4CB6-BE9D-79B38575100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37F19E3-F8C4-4FE2-AD89-2A8A343BA6F8}" type="CELLRANGE">
                      <a:rPr lang="en-US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C283-4CB6-BE9D-79B38575100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71738B8-45B1-43CF-A179-1423FD54E73E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C283-4CB6-BE9D-79B38575100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1AE015C-EADF-49E8-B4F1-67E3857F7BC6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C283-4CB6-BE9D-79B38575100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C4E1890-E475-4556-92E9-9573FE92C06A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C283-4CB6-BE9D-79B38575100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3CD54B4-B5AE-4AE3-B63D-1E0D2BC612EF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C283-4CB6-BE9D-79B38575100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633072E-1509-46AE-A727-7ED0D4AACFF0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C283-4CB6-BE9D-79B385751000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098C2C2-3E37-4E63-99F7-222C6D0EC7D7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C283-4CB6-BE9D-79B38575100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BCF3AA8-6FE2-4224-B2BF-5A5B79269F26}" type="CELLRANGE">
                      <a:rPr lang="en-SG"/>
                      <a:pPr/>
                      <a:t>[CELLRANGE]</a:t>
                    </a:fld>
                    <a:endParaRPr lang="en-SG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C283-4CB6-BE9D-79B385751000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C283-4CB6-BE9D-79B385751000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C283-4CB6-BE9D-79B3857510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WasteCategory!$D$4:$D$17</c:f>
              <c:strCache>
                <c:ptCount val="14"/>
                <c:pt idx="0">
                  <c:v>Scrap Tyres  </c:v>
                </c:pt>
                <c:pt idx="1">
                  <c:v>Glass </c:v>
                </c:pt>
                <c:pt idx="2">
                  <c:v>Used Slag  </c:v>
                </c:pt>
                <c:pt idx="3">
                  <c:v>Non-ferrous Metal </c:v>
                </c:pt>
                <c:pt idx="4">
                  <c:v>Textile/Leather</c:v>
                </c:pt>
                <c:pt idx="5">
                  <c:v>Others </c:v>
                </c:pt>
                <c:pt idx="6">
                  <c:v>Ash And Sludge </c:v>
                </c:pt>
                <c:pt idx="7">
                  <c:v>Horticultural </c:v>
                </c:pt>
                <c:pt idx="8">
                  <c:v>Wood </c:v>
                </c:pt>
                <c:pt idx="9">
                  <c:v>Food </c:v>
                </c:pt>
                <c:pt idx="10">
                  <c:v>Plastic </c:v>
                </c:pt>
                <c:pt idx="11">
                  <c:v>Paper/Cardboard  </c:v>
                </c:pt>
                <c:pt idx="12">
                  <c:v>Ferrous Metal </c:v>
                </c:pt>
                <c:pt idx="13">
                  <c:v>Construction Debris </c:v>
                </c:pt>
              </c:strCache>
            </c:strRef>
          </c:cat>
          <c:val>
            <c:numRef>
              <c:f>WasteCategory!$D$4:$D$17</c:f>
              <c:numCache>
                <c:formatCode>General</c:formatCode>
                <c:ptCount val="14"/>
                <c:pt idx="0">
                  <c:v>2000</c:v>
                </c:pt>
                <c:pt idx="1">
                  <c:v>64000</c:v>
                </c:pt>
                <c:pt idx="2">
                  <c:v>2000</c:v>
                </c:pt>
                <c:pt idx="3">
                  <c:v>2000</c:v>
                </c:pt>
                <c:pt idx="4">
                  <c:v>162000</c:v>
                </c:pt>
                <c:pt idx="5">
                  <c:v>195000</c:v>
                </c:pt>
                <c:pt idx="6">
                  <c:v>227000</c:v>
                </c:pt>
                <c:pt idx="7">
                  <c:v>107000</c:v>
                </c:pt>
                <c:pt idx="8">
                  <c:v>149000</c:v>
                </c:pt>
                <c:pt idx="9">
                  <c:v>608000</c:v>
                </c:pt>
                <c:pt idx="10">
                  <c:v>893000</c:v>
                </c:pt>
                <c:pt idx="11">
                  <c:v>562000</c:v>
                </c:pt>
                <c:pt idx="12">
                  <c:v>8000</c:v>
                </c:pt>
                <c:pt idx="13">
                  <c:v>6000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WasteCategory!$E$4:$E$17</c15:f>
                <c15:dlblRangeCache>
                  <c:ptCount val="14"/>
                  <c:pt idx="0">
                    <c:v>9</c:v>
                  </c:pt>
                  <c:pt idx="1">
                    <c:v>82</c:v>
                  </c:pt>
                  <c:pt idx="2">
                    <c:v>2</c:v>
                  </c:pt>
                  <c:pt idx="3">
                    <c:v>8</c:v>
                  </c:pt>
                  <c:pt idx="4">
                    <c:v>92</c:v>
                  </c:pt>
                  <c:pt idx="5">
                    <c:v>97</c:v>
                  </c:pt>
                  <c:pt idx="6">
                    <c:v>88</c:v>
                  </c:pt>
                  <c:pt idx="7">
                    <c:v>32</c:v>
                  </c:pt>
                  <c:pt idx="8">
                    <c:v>25</c:v>
                  </c:pt>
                  <c:pt idx="9">
                    <c:v>85</c:v>
                  </c:pt>
                  <c:pt idx="10">
                    <c:v>94</c:v>
                  </c:pt>
                  <c:pt idx="11">
                    <c:v>49</c:v>
                  </c:pt>
                  <c:pt idx="12">
                    <c:v>2</c:v>
                  </c:pt>
                  <c:pt idx="13">
                    <c:v>1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D-C283-4CB6-BE9D-79B3857510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9"/>
        <c:overlap val="100"/>
        <c:axId val="2101634736"/>
        <c:axId val="2101635568"/>
      </c:barChart>
      <c:catAx>
        <c:axId val="2101634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635568"/>
        <c:crossesAt val="0"/>
        <c:auto val="1"/>
        <c:lblAlgn val="ctr"/>
        <c:lblOffset val="100"/>
        <c:noMultiLvlLbl val="0"/>
      </c:catAx>
      <c:valAx>
        <c:axId val="210163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634736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3958611111111109"/>
          <c:y val="0.48608092082708076"/>
          <c:w val="0.1054458701921519"/>
          <c:h val="0.107656282926140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[SgWasteManagement Excel Dashboard File.xlsx]Wastetype!PivotTable8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Wastetype!$A$14</c:f>
              <c:strCache>
                <c:ptCount val="1"/>
                <c:pt idx="0">
                  <c:v>C&amp;D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Wastetype!$A$15</c:f>
              <c:numCache>
                <c:formatCode>General</c:formatCode>
                <c:ptCount val="1"/>
                <c:pt idx="0">
                  <c:v>19.91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59-408D-91F9-C8605B7705CC}"/>
            </c:ext>
          </c:extLst>
        </c:ser>
        <c:ser>
          <c:idx val="1"/>
          <c:order val="1"/>
          <c:tx>
            <c:strRef>
              <c:f>Wastetype!$B$14</c:f>
              <c:strCache>
                <c:ptCount val="1"/>
                <c:pt idx="0">
                  <c:v>Metal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Wastetype!$B$15</c:f>
              <c:numCache>
                <c:formatCode>General</c:formatCode>
                <c:ptCount val="1"/>
                <c:pt idx="0">
                  <c:v>19.41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59-408D-91F9-C8605B7705CC}"/>
            </c:ext>
          </c:extLst>
        </c:ser>
        <c:ser>
          <c:idx val="2"/>
          <c:order val="2"/>
          <c:tx>
            <c:strRef>
              <c:f>Wastetype!$C$14</c:f>
              <c:strCache>
                <c:ptCount val="1"/>
                <c:pt idx="0">
                  <c:v>Paper &amp; Cardboard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Wastetype!$C$15</c:f>
              <c:numCache>
                <c:formatCode>General</c:formatCode>
                <c:ptCount val="1"/>
                <c:pt idx="0">
                  <c:v>13.98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59-408D-91F9-C8605B7705CC}"/>
            </c:ext>
          </c:extLst>
        </c:ser>
        <c:ser>
          <c:idx val="3"/>
          <c:order val="3"/>
          <c:tx>
            <c:strRef>
              <c:f>Wastetype!$D$14</c:f>
              <c:strCache>
                <c:ptCount val="1"/>
                <c:pt idx="0">
                  <c:v>Plastic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Wastetype!$D$15</c:f>
              <c:numCache>
                <c:formatCode>General</c:formatCode>
                <c:ptCount val="1"/>
                <c:pt idx="0">
                  <c:v>12.86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59-408D-91F9-C8605B7705CC}"/>
            </c:ext>
          </c:extLst>
        </c:ser>
        <c:ser>
          <c:idx val="4"/>
          <c:order val="4"/>
          <c:tx>
            <c:strRef>
              <c:f>Wastetype!$E$14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Wastetype!$E$15</c:f>
              <c:numCache>
                <c:formatCode>General</c:formatCode>
                <c:ptCount val="1"/>
                <c:pt idx="0">
                  <c:v>10.28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59-408D-91F9-C8605B7705CC}"/>
            </c:ext>
          </c:extLst>
        </c:ser>
        <c:ser>
          <c:idx val="5"/>
          <c:order val="5"/>
          <c:tx>
            <c:strRef>
              <c:f>Wastetype!$F$14</c:f>
              <c:strCache>
                <c:ptCount val="1"/>
                <c:pt idx="0">
                  <c:v>Wood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Wastetype!$F$15</c:f>
              <c:numCache>
                <c:formatCode>General</c:formatCode>
                <c:ptCount val="1"/>
                <c:pt idx="0">
                  <c:v>6.05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59-408D-91F9-C8605B7705CC}"/>
            </c:ext>
          </c:extLst>
        </c:ser>
        <c:ser>
          <c:idx val="6"/>
          <c:order val="6"/>
          <c:tx>
            <c:strRef>
              <c:f>Wastetype!$G$14</c:f>
              <c:strCache>
                <c:ptCount val="1"/>
                <c:pt idx="0">
                  <c:v>Horticultural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Wastetype!$G$15</c:f>
              <c:numCache>
                <c:formatCode>General</c:formatCode>
                <c:ptCount val="1"/>
                <c:pt idx="0">
                  <c:v>5.53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59-408D-91F9-C8605B7705CC}"/>
            </c:ext>
          </c:extLst>
        </c:ser>
        <c:ser>
          <c:idx val="7"/>
          <c:order val="7"/>
          <c:tx>
            <c:strRef>
              <c:f>Wastetype!$H$14</c:f>
              <c:strCache>
                <c:ptCount val="1"/>
                <c:pt idx="0">
                  <c:v>Ash &amp; Sludge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Wastetype!$H$15</c:f>
              <c:numCache>
                <c:formatCode>General</c:formatCode>
                <c:ptCount val="1"/>
                <c:pt idx="0">
                  <c:v>3.48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B59-408D-91F9-C8605B7705CC}"/>
            </c:ext>
          </c:extLst>
        </c:ser>
        <c:ser>
          <c:idx val="8"/>
          <c:order val="8"/>
          <c:tx>
            <c:strRef>
              <c:f>Wastetype!$I$14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Wastetype!$I$15</c:f>
              <c:numCache>
                <c:formatCode>General</c:formatCode>
                <c:ptCount val="1"/>
                <c:pt idx="0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59-408D-91F9-C8605B7705CC}"/>
            </c:ext>
          </c:extLst>
        </c:ser>
        <c:ser>
          <c:idx val="9"/>
          <c:order val="9"/>
          <c:tx>
            <c:strRef>
              <c:f>Wastetype!$J$14</c:f>
              <c:strCache>
                <c:ptCount val="1"/>
                <c:pt idx="0">
                  <c:v>Textile &amp; leather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Wastetype!$J$15</c:f>
              <c:numCache>
                <c:formatCode>General</c:formatCode>
                <c:ptCount val="1"/>
                <c:pt idx="0">
                  <c:v>2.3199999999999998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B59-408D-91F9-C8605B7705CC}"/>
            </c:ext>
          </c:extLst>
        </c:ser>
        <c:ser>
          <c:idx val="10"/>
          <c:order val="10"/>
          <c:tx>
            <c:strRef>
              <c:f>Wastetype!$K$14</c:f>
              <c:strCache>
                <c:ptCount val="1"/>
                <c:pt idx="0">
                  <c:v>Slag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Wastetype!$K$15</c:f>
              <c:numCache>
                <c:formatCode>General</c:formatCode>
                <c:ptCount val="1"/>
                <c:pt idx="0">
                  <c:v>1.78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B59-408D-91F9-C8605B7705CC}"/>
            </c:ext>
          </c:extLst>
        </c:ser>
        <c:ser>
          <c:idx val="11"/>
          <c:order val="11"/>
          <c:tx>
            <c:strRef>
              <c:f>Wastetype!$L$14</c:f>
              <c:strCache>
                <c:ptCount val="1"/>
                <c:pt idx="0">
                  <c:v>Glass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Wastetype!$L$15</c:f>
              <c:numCache>
                <c:formatCode>General</c:formatCode>
                <c:ptCount val="1"/>
                <c:pt idx="0">
                  <c:v>1.04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B59-408D-91F9-C8605B7705CC}"/>
            </c:ext>
          </c:extLst>
        </c:ser>
        <c:ser>
          <c:idx val="12"/>
          <c:order val="12"/>
          <c:tx>
            <c:strRef>
              <c:f>Wastetype!$M$14</c:f>
              <c:strCache>
                <c:ptCount val="1"/>
                <c:pt idx="0">
                  <c:v>ScrapTyres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Wastetype!$A$15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Wastetype!$M$15</c:f>
              <c:numCache>
                <c:formatCode>General</c:formatCode>
                <c:ptCount val="1"/>
                <c:pt idx="0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B59-408D-91F9-C8605B7705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8222687"/>
        <c:axId val="1468208127"/>
      </c:barChart>
      <c:catAx>
        <c:axId val="146822268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208127"/>
        <c:crosses val="autoZero"/>
        <c:auto val="1"/>
        <c:lblAlgn val="ctr"/>
        <c:lblOffset val="100"/>
        <c:noMultiLvlLbl val="0"/>
      </c:catAx>
      <c:valAx>
        <c:axId val="14682081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222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581706785231816"/>
          <c:y val="0.11453616371869604"/>
          <c:w val="0.20276963976106649"/>
          <c:h val="0.86170777385032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[citycountry2.xlsx]Sheet1!PivotTable28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Sheet1!$A$16:$A$36</c:f>
              <c:strCach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strCache>
            </c:strRef>
          </c:cat>
          <c:val>
            <c:numRef>
              <c:f>Sheet1!$B$16:$B$36</c:f>
              <c:numCache>
                <c:formatCode>General</c:formatCode>
                <c:ptCount val="20"/>
                <c:pt idx="0">
                  <c:v>40</c:v>
                </c:pt>
                <c:pt idx="1">
                  <c:v>44</c:v>
                </c:pt>
                <c:pt idx="2">
                  <c:v>45</c:v>
                </c:pt>
                <c:pt idx="3">
                  <c:v>47</c:v>
                </c:pt>
                <c:pt idx="4">
                  <c:v>48</c:v>
                </c:pt>
                <c:pt idx="5">
                  <c:v>49</c:v>
                </c:pt>
                <c:pt idx="6">
                  <c:v>51</c:v>
                </c:pt>
                <c:pt idx="7">
                  <c:v>54</c:v>
                </c:pt>
                <c:pt idx="8">
                  <c:v>56</c:v>
                </c:pt>
                <c:pt idx="9">
                  <c:v>57</c:v>
                </c:pt>
                <c:pt idx="10">
                  <c:v>58</c:v>
                </c:pt>
                <c:pt idx="11">
                  <c:v>59</c:v>
                </c:pt>
                <c:pt idx="12">
                  <c:v>60</c:v>
                </c:pt>
                <c:pt idx="13">
                  <c:v>61</c:v>
                </c:pt>
                <c:pt idx="14">
                  <c:v>59</c:v>
                </c:pt>
                <c:pt idx="15">
                  <c:v>61</c:v>
                </c:pt>
                <c:pt idx="16">
                  <c:v>61</c:v>
                </c:pt>
                <c:pt idx="17">
                  <c:v>61</c:v>
                </c:pt>
                <c:pt idx="18">
                  <c:v>61</c:v>
                </c:pt>
                <c:pt idx="19">
                  <c:v>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F1-49B2-B8DA-5706CC72C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2787743"/>
        <c:axId val="722803551"/>
      </c:lineChart>
      <c:catAx>
        <c:axId val="72278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803551"/>
        <c:crosses val="autoZero"/>
        <c:auto val="1"/>
        <c:lblAlgn val="ctr"/>
        <c:lblOffset val="100"/>
        <c:noMultiLvlLbl val="0"/>
      </c:catAx>
      <c:valAx>
        <c:axId val="722803551"/>
        <c:scaling>
          <c:orientation val="minMax"/>
          <c:min val="3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[citycountry2.xlsx]Sheet1!PivotTable26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3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[citycountry2.xlsx]Sheet1!PivotTable24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5809715833774766"/>
          <c:y val="1.1840117394297817E-2"/>
          <c:w val="0.58442035470092712"/>
          <c:h val="0.75650658734720311"/>
        </c:manualLayout>
      </c:layout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E5-441A-870C-EA93D85980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E5-441A-870C-EA93D85980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Sheet1!$A$4:$A$5</c:f>
              <c:strCache>
                <c:ptCount val="2"/>
                <c:pt idx="0">
                  <c:v>%Locally Recycled</c:v>
                </c:pt>
                <c:pt idx="1">
                  <c:v>%Recyclables exported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39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E5-441A-870C-EA93D8598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B575A-FB6C-456E-B7FF-DF99C15160A1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4D3BB9-97AB-40FD-BBAC-A2FFB3C83D1B}">
      <dgm:prSet/>
      <dgm:spPr/>
      <dgm:t>
        <a:bodyPr/>
        <a:lstStyle/>
        <a:p>
          <a:endParaRPr lang="en-US" dirty="0"/>
        </a:p>
        <a:p>
          <a:r>
            <a:rPr lang="en-US" dirty="0"/>
            <a:t>1)</a:t>
          </a:r>
          <a:r>
            <a:rPr lang="en-US" b="1" dirty="0"/>
            <a:t>Lim chu Kang (closed)</a:t>
          </a:r>
          <a:r>
            <a:rPr lang="en-US" dirty="0"/>
            <a:t>  – 	1976 to 1992  Transformed into  </a:t>
          </a:r>
          <a:r>
            <a:rPr lang="en-US" dirty="0" err="1"/>
            <a:t>Sarimbun</a:t>
          </a:r>
          <a:r>
            <a:rPr lang="en-US" dirty="0"/>
            <a:t> Recycle park</a:t>
          </a:r>
        </a:p>
      </dgm:t>
    </dgm:pt>
    <dgm:pt modelId="{94BF943B-D14A-4AAA-9DE3-3B502DEA428E}" type="parTrans" cxnId="{5A52CD4F-59CE-4ECC-BD72-58A56F601F37}">
      <dgm:prSet/>
      <dgm:spPr/>
      <dgm:t>
        <a:bodyPr/>
        <a:lstStyle/>
        <a:p>
          <a:endParaRPr lang="en-US"/>
        </a:p>
      </dgm:t>
    </dgm:pt>
    <dgm:pt modelId="{C643F95A-C3C3-48BA-B158-E909ED98F8A4}" type="sibTrans" cxnId="{5A52CD4F-59CE-4ECC-BD72-58A56F601F37}">
      <dgm:prSet/>
      <dgm:spPr/>
      <dgm:t>
        <a:bodyPr/>
        <a:lstStyle/>
        <a:p>
          <a:endParaRPr lang="en-US"/>
        </a:p>
      </dgm:t>
    </dgm:pt>
    <dgm:pt modelId="{2CF51745-F776-416C-A3E5-766DE3F30B8A}">
      <dgm:prSet/>
      <dgm:spPr/>
      <dgm:t>
        <a:bodyPr/>
        <a:lstStyle/>
        <a:p>
          <a:r>
            <a:rPr lang="en-US" dirty="0"/>
            <a:t>2)</a:t>
          </a:r>
          <a:r>
            <a:rPr lang="en-US" b="1" dirty="0"/>
            <a:t>Lorong </a:t>
          </a:r>
          <a:r>
            <a:rPr lang="en-US" b="1" dirty="0" err="1"/>
            <a:t>Halus</a:t>
          </a:r>
          <a:r>
            <a:rPr lang="en-US" b="1" dirty="0"/>
            <a:t> (closed)</a:t>
          </a:r>
          <a:r>
            <a:rPr lang="en-US" dirty="0"/>
            <a:t> –  	1970 to 1999, Transformed into Lorong </a:t>
          </a:r>
          <a:r>
            <a:rPr lang="en-US" dirty="0" err="1"/>
            <a:t>Halus</a:t>
          </a:r>
          <a:r>
            <a:rPr lang="en-US" dirty="0"/>
            <a:t> wetland</a:t>
          </a:r>
        </a:p>
      </dgm:t>
    </dgm:pt>
    <dgm:pt modelId="{904B7F05-2FAB-4171-A412-E5C48DE7F594}" type="parTrans" cxnId="{84C40074-5F2E-4F9D-AA56-023D5C67BDF5}">
      <dgm:prSet/>
      <dgm:spPr/>
      <dgm:t>
        <a:bodyPr/>
        <a:lstStyle/>
        <a:p>
          <a:endParaRPr lang="en-US"/>
        </a:p>
      </dgm:t>
    </dgm:pt>
    <dgm:pt modelId="{A16C4B60-8E1B-4965-8D4E-942C2E602A68}" type="sibTrans" cxnId="{84C40074-5F2E-4F9D-AA56-023D5C67BDF5}">
      <dgm:prSet/>
      <dgm:spPr/>
      <dgm:t>
        <a:bodyPr/>
        <a:lstStyle/>
        <a:p>
          <a:endParaRPr lang="en-US"/>
        </a:p>
      </dgm:t>
    </dgm:pt>
    <dgm:pt modelId="{945BD75F-06D4-4191-AB4E-2DDDD66B4946}">
      <dgm:prSet/>
      <dgm:spPr/>
      <dgm:t>
        <a:bodyPr/>
        <a:lstStyle/>
        <a:p>
          <a:r>
            <a:rPr lang="en-US" dirty="0"/>
            <a:t>3)</a:t>
          </a:r>
          <a:r>
            <a:rPr lang="en-US" b="1" dirty="0"/>
            <a:t>Semakau Island       </a:t>
          </a:r>
          <a:r>
            <a:rPr lang="en-US" dirty="0"/>
            <a:t>– 	“</a:t>
          </a:r>
          <a:r>
            <a:rPr lang="en-US" b="1" dirty="0"/>
            <a:t>The Island of Trash</a:t>
          </a:r>
          <a:r>
            <a:rPr lang="en-US" dirty="0"/>
            <a:t>”</a:t>
          </a:r>
        </a:p>
      </dgm:t>
    </dgm:pt>
    <dgm:pt modelId="{AC145776-AB5F-4CEA-A467-E13C7FB4E146}" type="parTrans" cxnId="{61AEB86E-68B6-441B-AE94-EE44386EDF1B}">
      <dgm:prSet/>
      <dgm:spPr/>
      <dgm:t>
        <a:bodyPr/>
        <a:lstStyle/>
        <a:p>
          <a:endParaRPr lang="en-US"/>
        </a:p>
      </dgm:t>
    </dgm:pt>
    <dgm:pt modelId="{166AD6E5-C489-4164-8424-2AA97A1B3F96}" type="sibTrans" cxnId="{61AEB86E-68B6-441B-AE94-EE44386EDF1B}">
      <dgm:prSet/>
      <dgm:spPr/>
      <dgm:t>
        <a:bodyPr/>
        <a:lstStyle/>
        <a:p>
          <a:endParaRPr lang="en-US"/>
        </a:p>
      </dgm:t>
    </dgm:pt>
    <dgm:pt modelId="{D89A2F76-20A9-4F06-B424-BB0BA1EBDDC1}">
      <dgm:prSet/>
      <dgm:spPr/>
      <dgm:t>
        <a:bodyPr/>
        <a:lstStyle/>
        <a:p>
          <a:endParaRPr lang="en-US" dirty="0"/>
        </a:p>
      </dgm:t>
    </dgm:pt>
    <dgm:pt modelId="{3131F06B-9321-4E2A-92C5-49B1D29DBF6E}" type="sibTrans" cxnId="{C537B9C4-8B0C-4846-9197-5C362731FDB3}">
      <dgm:prSet/>
      <dgm:spPr/>
      <dgm:t>
        <a:bodyPr/>
        <a:lstStyle/>
        <a:p>
          <a:endParaRPr lang="en-US"/>
        </a:p>
      </dgm:t>
    </dgm:pt>
    <dgm:pt modelId="{4ACCA2D7-7F4E-427E-9D78-A5C722D4EE4C}" type="parTrans" cxnId="{C537B9C4-8B0C-4846-9197-5C362731FDB3}">
      <dgm:prSet/>
      <dgm:spPr/>
      <dgm:t>
        <a:bodyPr/>
        <a:lstStyle/>
        <a:p>
          <a:endParaRPr lang="en-US"/>
        </a:p>
      </dgm:t>
    </dgm:pt>
    <dgm:pt modelId="{4D4A2899-86E1-4EF6-8BD2-4584936700B5}" type="pres">
      <dgm:prSet presAssocID="{C48B575A-FB6C-456E-B7FF-DF99C15160A1}" presName="linear" presStyleCnt="0">
        <dgm:presLayoutVars>
          <dgm:dir/>
          <dgm:animLvl val="lvl"/>
          <dgm:resizeHandles val="exact"/>
        </dgm:presLayoutVars>
      </dgm:prSet>
      <dgm:spPr/>
    </dgm:pt>
    <dgm:pt modelId="{0247D9B9-BFE6-4F0A-B6CF-4562EF473792}" type="pres">
      <dgm:prSet presAssocID="{D89A2F76-20A9-4F06-B424-BB0BA1EBDDC1}" presName="parentLin" presStyleCnt="0"/>
      <dgm:spPr/>
    </dgm:pt>
    <dgm:pt modelId="{D447556B-595D-43F1-AA28-76FB6EEDF382}" type="pres">
      <dgm:prSet presAssocID="{D89A2F76-20A9-4F06-B424-BB0BA1EBDDC1}" presName="parentLeftMargin" presStyleLbl="node1" presStyleIdx="0" presStyleCnt="1"/>
      <dgm:spPr/>
    </dgm:pt>
    <dgm:pt modelId="{DE583F9C-FFFF-4217-AE62-8D9D01F896A8}" type="pres">
      <dgm:prSet presAssocID="{D89A2F76-20A9-4F06-B424-BB0BA1EBDDC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1B46715-C1EF-4B2D-B243-2CC6401B0489}" type="pres">
      <dgm:prSet presAssocID="{D89A2F76-20A9-4F06-B424-BB0BA1EBDDC1}" presName="negativeSpace" presStyleCnt="0"/>
      <dgm:spPr/>
    </dgm:pt>
    <dgm:pt modelId="{9E483B28-129D-4A38-AC3E-8A654D0E67B6}" type="pres">
      <dgm:prSet presAssocID="{D89A2F76-20A9-4F06-B424-BB0BA1EBDDC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3B7260C-B906-42A1-B8BD-3911AE77AF49}" type="presOf" srcId="{D89A2F76-20A9-4F06-B424-BB0BA1EBDDC1}" destId="{D447556B-595D-43F1-AA28-76FB6EEDF382}" srcOrd="0" destOrd="0" presId="urn:microsoft.com/office/officeart/2005/8/layout/list1"/>
    <dgm:cxn modelId="{E182C510-CE17-4892-A39E-0AC16F353D50}" type="presOf" srcId="{2CF51745-F776-416C-A3E5-766DE3F30B8A}" destId="{9E483B28-129D-4A38-AC3E-8A654D0E67B6}" srcOrd="0" destOrd="1" presId="urn:microsoft.com/office/officeart/2005/8/layout/list1"/>
    <dgm:cxn modelId="{B051B111-02E3-4994-A623-1E5D0B21AFF0}" type="presOf" srcId="{B44D3BB9-97AB-40FD-BBAC-A2FFB3C83D1B}" destId="{9E483B28-129D-4A38-AC3E-8A654D0E67B6}" srcOrd="0" destOrd="0" presId="urn:microsoft.com/office/officeart/2005/8/layout/list1"/>
    <dgm:cxn modelId="{A8F46945-24BE-4CD1-B931-0ECA2012C4DC}" type="presOf" srcId="{945BD75F-06D4-4191-AB4E-2DDDD66B4946}" destId="{9E483B28-129D-4A38-AC3E-8A654D0E67B6}" srcOrd="0" destOrd="2" presId="urn:microsoft.com/office/officeart/2005/8/layout/list1"/>
    <dgm:cxn modelId="{61AEB86E-68B6-441B-AE94-EE44386EDF1B}" srcId="{D89A2F76-20A9-4F06-B424-BB0BA1EBDDC1}" destId="{945BD75F-06D4-4191-AB4E-2DDDD66B4946}" srcOrd="2" destOrd="0" parTransId="{AC145776-AB5F-4CEA-A467-E13C7FB4E146}" sibTransId="{166AD6E5-C489-4164-8424-2AA97A1B3F96}"/>
    <dgm:cxn modelId="{5A52CD4F-59CE-4ECC-BD72-58A56F601F37}" srcId="{D89A2F76-20A9-4F06-B424-BB0BA1EBDDC1}" destId="{B44D3BB9-97AB-40FD-BBAC-A2FFB3C83D1B}" srcOrd="0" destOrd="0" parTransId="{94BF943B-D14A-4AAA-9DE3-3B502DEA428E}" sibTransId="{C643F95A-C3C3-48BA-B158-E909ED98F8A4}"/>
    <dgm:cxn modelId="{84C40074-5F2E-4F9D-AA56-023D5C67BDF5}" srcId="{D89A2F76-20A9-4F06-B424-BB0BA1EBDDC1}" destId="{2CF51745-F776-416C-A3E5-766DE3F30B8A}" srcOrd="1" destOrd="0" parTransId="{904B7F05-2FAB-4171-A412-E5C48DE7F594}" sibTransId="{A16C4B60-8E1B-4965-8D4E-942C2E602A68}"/>
    <dgm:cxn modelId="{122B83A0-C31B-475E-ABDA-2376D4B0ACEC}" type="presOf" srcId="{D89A2F76-20A9-4F06-B424-BB0BA1EBDDC1}" destId="{DE583F9C-FFFF-4217-AE62-8D9D01F896A8}" srcOrd="1" destOrd="0" presId="urn:microsoft.com/office/officeart/2005/8/layout/list1"/>
    <dgm:cxn modelId="{C537B9C4-8B0C-4846-9197-5C362731FDB3}" srcId="{C48B575A-FB6C-456E-B7FF-DF99C15160A1}" destId="{D89A2F76-20A9-4F06-B424-BB0BA1EBDDC1}" srcOrd="0" destOrd="0" parTransId="{4ACCA2D7-7F4E-427E-9D78-A5C722D4EE4C}" sibTransId="{3131F06B-9321-4E2A-92C5-49B1D29DBF6E}"/>
    <dgm:cxn modelId="{9A701DDE-DC8E-4A25-8263-02CB6C592C98}" type="presOf" srcId="{C48B575A-FB6C-456E-B7FF-DF99C15160A1}" destId="{4D4A2899-86E1-4EF6-8BD2-4584936700B5}" srcOrd="0" destOrd="0" presId="urn:microsoft.com/office/officeart/2005/8/layout/list1"/>
    <dgm:cxn modelId="{058B9136-AC4E-4249-B395-EE239FC2A97E}" type="presParOf" srcId="{4D4A2899-86E1-4EF6-8BD2-4584936700B5}" destId="{0247D9B9-BFE6-4F0A-B6CF-4562EF473792}" srcOrd="0" destOrd="0" presId="urn:microsoft.com/office/officeart/2005/8/layout/list1"/>
    <dgm:cxn modelId="{85FD545D-06DE-4EE4-8799-BC679B28AE38}" type="presParOf" srcId="{0247D9B9-BFE6-4F0A-B6CF-4562EF473792}" destId="{D447556B-595D-43F1-AA28-76FB6EEDF382}" srcOrd="0" destOrd="0" presId="urn:microsoft.com/office/officeart/2005/8/layout/list1"/>
    <dgm:cxn modelId="{54819B6C-FE6D-437C-86FF-0FF351211D61}" type="presParOf" srcId="{0247D9B9-BFE6-4F0A-B6CF-4562EF473792}" destId="{DE583F9C-FFFF-4217-AE62-8D9D01F896A8}" srcOrd="1" destOrd="0" presId="urn:microsoft.com/office/officeart/2005/8/layout/list1"/>
    <dgm:cxn modelId="{D404EBA0-0825-4CDD-A212-391D468969F0}" type="presParOf" srcId="{4D4A2899-86E1-4EF6-8BD2-4584936700B5}" destId="{C1B46715-C1EF-4B2D-B243-2CC6401B0489}" srcOrd="1" destOrd="0" presId="urn:microsoft.com/office/officeart/2005/8/layout/list1"/>
    <dgm:cxn modelId="{91C62B2B-16CA-4C7E-9353-FACF70A8B230}" type="presParOf" srcId="{4D4A2899-86E1-4EF6-8BD2-4584936700B5}" destId="{9E483B28-129D-4A38-AC3E-8A654D0E67B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83B28-129D-4A38-AC3E-8A654D0E67B6}">
      <dsp:nvSpPr>
        <dsp:cNvPr id="0" name=""/>
        <dsp:cNvSpPr/>
      </dsp:nvSpPr>
      <dsp:spPr>
        <a:xfrm>
          <a:off x="0" y="357781"/>
          <a:ext cx="4732576" cy="3213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300" tIns="416560" rIns="36730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1)</a:t>
          </a:r>
          <a:r>
            <a:rPr lang="en-US" sz="2000" b="1" kern="1200" dirty="0"/>
            <a:t>Lim chu Kang (closed)</a:t>
          </a:r>
          <a:r>
            <a:rPr lang="en-US" sz="2000" kern="1200" dirty="0"/>
            <a:t>  – 	1976 to 1992  Transformed into  </a:t>
          </a:r>
          <a:r>
            <a:rPr lang="en-US" sz="2000" kern="1200" dirty="0" err="1"/>
            <a:t>Sarimbun</a:t>
          </a:r>
          <a:r>
            <a:rPr lang="en-US" sz="2000" kern="1200" dirty="0"/>
            <a:t> Recycle park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2)</a:t>
          </a:r>
          <a:r>
            <a:rPr lang="en-US" sz="2000" b="1" kern="1200" dirty="0"/>
            <a:t>Lorong </a:t>
          </a:r>
          <a:r>
            <a:rPr lang="en-US" sz="2000" b="1" kern="1200" dirty="0" err="1"/>
            <a:t>Halus</a:t>
          </a:r>
          <a:r>
            <a:rPr lang="en-US" sz="2000" b="1" kern="1200" dirty="0"/>
            <a:t> (closed)</a:t>
          </a:r>
          <a:r>
            <a:rPr lang="en-US" sz="2000" kern="1200" dirty="0"/>
            <a:t> –  	1970 to 1999, Transformed into Lorong </a:t>
          </a:r>
          <a:r>
            <a:rPr lang="en-US" sz="2000" kern="1200" dirty="0" err="1"/>
            <a:t>Halus</a:t>
          </a:r>
          <a:r>
            <a:rPr lang="en-US" sz="2000" kern="1200" dirty="0"/>
            <a:t> wetland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3)</a:t>
          </a:r>
          <a:r>
            <a:rPr lang="en-US" sz="2000" b="1" kern="1200" dirty="0"/>
            <a:t>Semakau Island       </a:t>
          </a:r>
          <a:r>
            <a:rPr lang="en-US" sz="2000" kern="1200" dirty="0"/>
            <a:t>– 	“</a:t>
          </a:r>
          <a:r>
            <a:rPr lang="en-US" sz="2000" b="1" kern="1200" dirty="0"/>
            <a:t>The Island of Trash</a:t>
          </a:r>
          <a:r>
            <a:rPr lang="en-US" sz="2000" kern="1200" dirty="0"/>
            <a:t>”</a:t>
          </a:r>
        </a:p>
      </dsp:txBody>
      <dsp:txXfrm>
        <a:off x="0" y="357781"/>
        <a:ext cx="4732576" cy="3213000"/>
      </dsp:txXfrm>
    </dsp:sp>
    <dsp:sp modelId="{DE583F9C-FFFF-4217-AE62-8D9D01F896A8}">
      <dsp:nvSpPr>
        <dsp:cNvPr id="0" name=""/>
        <dsp:cNvSpPr/>
      </dsp:nvSpPr>
      <dsp:spPr>
        <a:xfrm>
          <a:off x="236628" y="62581"/>
          <a:ext cx="3312803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216" tIns="0" rIns="1252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65449" y="91402"/>
        <a:ext cx="325516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0.4017</cdr:x>
      <cdr:y>0.77422</cdr:y>
    </cdr:from>
    <cdr:to>
      <cdr:x>0.63485</cdr:x>
      <cdr:y>0.8991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36FF6DE-75D4-49AB-873A-182B426749A7}"/>
            </a:ext>
          </a:extLst>
        </cdr:cNvPr>
        <cdr:cNvSpPr txBox="1"/>
      </cdr:nvSpPr>
      <cdr:spPr>
        <a:xfrm xmlns:a="http://schemas.openxmlformats.org/drawingml/2006/main">
          <a:off x="4224131" y="2296093"/>
          <a:ext cx="2451653" cy="3703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SG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0.05507</cdr:x>
      <cdr:y>0.16667</cdr:y>
    </cdr:from>
    <cdr:to>
      <cdr:x>0.33551</cdr:x>
      <cdr:y>0.37185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9AB98C0-644C-4A99-BFBA-B3B9F0A3B83E}"/>
            </a:ext>
          </a:extLst>
        </cdr:cNvPr>
        <cdr:cNvSpPr txBox="1"/>
      </cdr:nvSpPr>
      <cdr:spPr>
        <a:xfrm xmlns:a="http://schemas.openxmlformats.org/drawingml/2006/main">
          <a:off x="251791" y="457200"/>
          <a:ext cx="1282148" cy="5628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SG" sz="11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0.2</cdr:x>
      <cdr:y>0.20154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77068F01-743E-42B9-AFF0-FFDA6037E28B}"/>
            </a:ext>
          </a:extLst>
        </cdr:cNvPr>
        <cdr:cNvSpPr txBox="1"/>
      </cdr:nvSpPr>
      <cdr:spPr>
        <a:xfrm xmlns:a="http://schemas.openxmlformats.org/drawingml/2006/main">
          <a:off x="0" y="0"/>
          <a:ext cx="914400" cy="5528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SG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0.0375</cdr:x>
      <cdr:y>0.19357</cdr:y>
    </cdr:from>
    <cdr:to>
      <cdr:x>0.22071</cdr:x>
      <cdr:y>0.34499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EAB9658-D662-4D37-B219-03DBB005795E}"/>
            </a:ext>
          </a:extLst>
        </cdr:cNvPr>
        <cdr:cNvSpPr txBox="1"/>
      </cdr:nvSpPr>
      <cdr:spPr>
        <a:xfrm xmlns:a="http://schemas.openxmlformats.org/drawingml/2006/main">
          <a:off x="187186" y="530999"/>
          <a:ext cx="914400" cy="4153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SG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06C01E-46B8-4815-95AF-3EA5FFE43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C5418-897A-4A8D-9E0E-5F90A2ED89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319B-3C3E-4931-9EEB-54B697F1FD02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76450-1DF7-4CA7-AA9D-ABF5E619C1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141D5-DE97-406B-A081-3FF5A55F2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09B78-5444-4954-AA94-2589EE554C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688558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8891D-B9BD-4F47-9D5B-EA9985DC0A0B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CA67E-4DAC-4812-819E-945714E3A0F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889259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F37E-CCF5-484E-A1A9-A2B31821B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A50A0-2EC3-4231-B001-8D1F1F5F5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B570-9879-4655-818E-E98D7206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E46E-8D5F-46BC-AFC0-F1E3D9A6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88DFD-28D6-4631-9858-EB33A4DD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525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7B24-98F4-4914-9CF3-831CA1F8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DF76-7A1C-423B-B932-1C7766838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E4C1-0F18-4083-9B1C-5108B90A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8CBB-CB75-46E5-9F7A-763248AA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31C6-818F-4172-A658-E4219208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466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73CB8-076E-42A2-AC29-578C5F9D2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58983-0805-4C72-BE8B-41B4FBCAF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4C4B7-185B-4055-A3AD-37CCDCD9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3BF7F-882E-4C5B-A580-B93FFE6B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55B94-3DAB-4E47-B430-46DB9103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722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81BB-78CE-4CEE-BD5A-B66E3107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62406-A33F-46E0-AC4E-2E1F79E12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5383-6700-4470-AE31-DE51BF78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7A154-19D0-444F-AB0C-6BA6F36E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63D5-9F1D-4DFC-9973-4BA7DC1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795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95EA-C44F-4159-A9B2-039CEE9D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CF034-A42B-4268-98F1-AC00CC7F0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BCA03-C469-4166-B49C-53762725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C3912-94CE-4367-A763-0DD2B341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D6B0-3368-413B-B018-F7D2472F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16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303A-7CA4-4062-A9C5-CD65C26F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C3959-48E1-4644-9E2C-C72465CF2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D95E6-491B-480E-9E9F-FBAE6CD54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69782-0FA8-445E-84E9-5F7C798F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912F8-5C4B-4923-82DB-7646D0C0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9A5B6-FDA6-4CEA-B6C7-598E5D01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83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521F-6332-4C6A-9DC1-11946E8E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F68B9-0733-4C48-B87D-0E82BAD2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E471F-E241-4271-871F-CEC2C119B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DAA09-B8F9-4BD9-A55E-1FE5664EC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A06CB-A366-4351-8DA5-520A88FC1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2CD55-1635-4B01-B881-4B77F18B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535CA-BAEF-4380-BDB0-F6740FB3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797C8-6F27-4FF4-9CB0-288000CE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79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8D67-591B-43A2-9552-D87EB076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AC434-F040-46A9-8D53-19BAED3A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7E444-9BDC-4B63-9ABE-7CB1312B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C23F-84FC-4F55-B296-8F1577FA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297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3BAE4-D53C-41F3-B6B8-36B7C809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6663B-695E-4A4E-9A23-04665BF5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5313E-AD31-4B40-A7C1-1E3E2C32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175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2608-77CB-4074-B60A-6ED01FB2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FE96-EAD3-423C-851E-DE9956CC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02E1E-333C-498F-A0B1-8BC88779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D0236-737B-43AE-8C59-396E35E7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4E3E-C11C-4B06-8596-9CCF0F9D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EA5B2-181A-41F0-9039-44B81394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452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A735-BC81-4BC9-B0AE-9C4AA780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EB69A-87A1-405C-A9A1-6D7EF2DB6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F17FC-642A-4A45-8A68-5F93110D2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B3096-84CE-47E5-A1E6-2C8959C4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11F27-4C29-48F8-9110-AD1E5EB5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83A45-FFA2-435D-8818-36D37E76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07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C38EE-695B-432C-B4E2-F95B886F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DA5F1-38B1-4933-8344-4E9350DF5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BDFDB-32FC-49B0-8030-55B68B0C0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DD049-701C-4210-9F16-6074CC997DE1}" type="datetimeFigureOut">
              <a:rPr lang="en-SG" smtClean="0"/>
              <a:t>21/3/2021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B24A-DE6A-4335-BCB3-0A6FBA874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78655-7FC4-442E-BBF6-D19899B0A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BF948-F190-476E-B315-DF344341F2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185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7" Type="http://schemas.openxmlformats.org/officeDocument/2006/relationships/chart" Target="../charts/chart12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5.png"/><Relationship Id="rId7" Type="http://schemas.openxmlformats.org/officeDocument/2006/relationships/diagramData" Target="../diagrams/data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diagramDrawing" Target="../diagrams/drawing1.xml"/><Relationship Id="rId5" Type="http://schemas.openxmlformats.org/officeDocument/2006/relationships/image" Target="../media/image2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6.png"/><Relationship Id="rId9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3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5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1F658-8F71-43E7-A1AA-FC6CEFF95297}"/>
              </a:ext>
            </a:extLst>
          </p:cNvPr>
          <p:cNvSpPr txBox="1"/>
          <p:nvPr/>
        </p:nvSpPr>
        <p:spPr>
          <a:xfrm>
            <a:off x="753925" y="1321056"/>
            <a:ext cx="10684151" cy="405280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9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5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Singapore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5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Waste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5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Management</a:t>
            </a:r>
          </a:p>
        </p:txBody>
      </p:sp>
      <p:grpSp>
        <p:nvGrpSpPr>
          <p:cNvPr id="70" name="Group 57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01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757E-2309-460A-9239-420BD4D4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2938"/>
          </a:xfrm>
        </p:spPr>
        <p:txBody>
          <a:bodyPr>
            <a:normAutofit/>
          </a:bodyPr>
          <a:lstStyle/>
          <a:p>
            <a:r>
              <a:rPr lang="en-US" sz="4000" dirty="0"/>
              <a:t>Waste generated Data:</a:t>
            </a:r>
            <a:endParaRPr lang="en-SG" sz="4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00B883-ACDE-4991-975E-B9DCE197A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42966"/>
              </p:ext>
            </p:extLst>
          </p:nvPr>
        </p:nvGraphicFramePr>
        <p:xfrm>
          <a:off x="188913" y="1152525"/>
          <a:ext cx="11549062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592135" imgH="1723935" progId="Excel.Sheet.12">
                  <p:embed/>
                </p:oleObj>
              </mc:Choice>
              <mc:Fallback>
                <p:oleObj name="Worksheet" r:id="rId2" imgW="11592135" imgH="1723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913" y="1152525"/>
                        <a:ext cx="11549062" cy="219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659685E-2D13-4AA7-B93B-C4EFC561C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4032318"/>
              </p:ext>
            </p:extLst>
          </p:nvPr>
        </p:nvGraphicFramePr>
        <p:xfrm>
          <a:off x="1145259" y="3642311"/>
          <a:ext cx="9636369" cy="3215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6462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5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DB9CC-CE78-4FEF-8689-6CFE0319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Recycling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346C6F5A-C011-459B-89CE-60245A3A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126915"/>
            <a:ext cx="7347537" cy="460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9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DC658-39EB-411C-8635-B30CE7AA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Recycling Initiatives:</a:t>
            </a:r>
            <a:endParaRPr lang="en-SG" sz="3600" b="1" dirty="0">
              <a:solidFill>
                <a:srgbClr val="000000"/>
              </a:solidFill>
            </a:endParaRPr>
          </a:p>
        </p:txBody>
      </p:sp>
      <p:sp>
        <p:nvSpPr>
          <p:cNvPr id="18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13F24DA-BEBA-4956-B306-DB5CC9607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8" r="-2" b="19628"/>
          <a:stretch/>
        </p:blipFill>
        <p:spPr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510E9EE-CBC1-4870-BA98-2A3BEF8DD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20033" b="3"/>
          <a:stretch/>
        </p:blipFill>
        <p:spPr>
          <a:xfrm>
            <a:off x="3532736" y="2984162"/>
            <a:ext cx="2555402" cy="255540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4D87A-86CC-4F23-9C26-2C71DD527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068" r="21563"/>
          <a:stretch/>
        </p:blipFill>
        <p:spPr>
          <a:xfrm>
            <a:off x="1" y="-1"/>
            <a:ext cx="3943111" cy="3318096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3CA7-D8DB-48F5-A7FE-174014BA6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National Recycling </a:t>
            </a:r>
            <a:r>
              <a:rPr lang="en-US" sz="2000" dirty="0" err="1">
                <a:solidFill>
                  <a:srgbClr val="000000"/>
                </a:solidFill>
              </a:rPr>
              <a:t>Programme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Mandatory Waste Reporting</a:t>
            </a:r>
          </a:p>
          <a:p>
            <a:r>
              <a:rPr lang="en-SG" sz="2000" dirty="0">
                <a:solidFill>
                  <a:srgbClr val="000000"/>
                </a:solidFill>
              </a:rPr>
              <a:t>Brochures, flyers, guides to public</a:t>
            </a:r>
          </a:p>
          <a:p>
            <a:r>
              <a:rPr lang="en-SG" sz="2000" dirty="0">
                <a:solidFill>
                  <a:srgbClr val="000000"/>
                </a:solidFill>
              </a:rPr>
              <a:t>Awareness programmes at schools</a:t>
            </a:r>
          </a:p>
          <a:p>
            <a:r>
              <a:rPr lang="en-SG" sz="2000" dirty="0">
                <a:solidFill>
                  <a:srgbClr val="000000"/>
                </a:solidFill>
              </a:rPr>
              <a:t>3R Awards , 3R Funds</a:t>
            </a:r>
          </a:p>
          <a:p>
            <a:r>
              <a:rPr lang="en-SG" sz="2000" dirty="0">
                <a:solidFill>
                  <a:srgbClr val="000000"/>
                </a:solidFill>
              </a:rPr>
              <a:t>Reverse Vending Machine –Incentives</a:t>
            </a:r>
          </a:p>
          <a:p>
            <a:r>
              <a:rPr lang="en-SG" sz="2000" dirty="0">
                <a:solidFill>
                  <a:srgbClr val="000000"/>
                </a:solidFill>
              </a:rPr>
              <a:t>Centralised Recycling Chutes</a:t>
            </a:r>
          </a:p>
          <a:p>
            <a:endParaRPr lang="en-SG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4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DEF6-3F30-4F08-A737-6351B3FA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/>
          <a:lstStyle/>
          <a:p>
            <a:r>
              <a:rPr lang="en-US" dirty="0"/>
              <a:t>Recycling(</a:t>
            </a:r>
            <a:r>
              <a:rPr lang="en-US" dirty="0" err="1"/>
              <a:t>Categorised</a:t>
            </a:r>
            <a:r>
              <a:rPr lang="en-US" dirty="0"/>
              <a:t>) – Year 2019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6DA96F-2A68-47C8-86DE-3162FE256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495257"/>
              </p:ext>
            </p:extLst>
          </p:nvPr>
        </p:nvGraphicFramePr>
        <p:xfrm>
          <a:off x="838200" y="1083212"/>
          <a:ext cx="11353800" cy="589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52A8D0-8AD7-4158-AF2A-5AC2303F86CF}"/>
              </a:ext>
            </a:extLst>
          </p:cNvPr>
          <p:cNvSpPr txBox="1"/>
          <p:nvPr/>
        </p:nvSpPr>
        <p:spPr>
          <a:xfrm>
            <a:off x="2729948" y="5437772"/>
            <a:ext cx="336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have to work on </a:t>
            </a:r>
          </a:p>
          <a:p>
            <a:r>
              <a:rPr lang="en-US" sz="1600" dirty="0"/>
              <a:t>Plastic, Food, Sludge,</a:t>
            </a:r>
          </a:p>
          <a:p>
            <a:r>
              <a:rPr lang="en-US" sz="1600" dirty="0"/>
              <a:t>Textile, Glass wastes</a:t>
            </a:r>
            <a:endParaRPr lang="en-SG" sz="16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CF4517-D7B8-454E-A5C9-E71452DFF8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179466"/>
              </p:ext>
            </p:extLst>
          </p:nvPr>
        </p:nvGraphicFramePr>
        <p:xfrm>
          <a:off x="5957455" y="3560618"/>
          <a:ext cx="5264728" cy="2708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288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8C61-5CA0-481F-8E85-7270608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 Rate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FDFD0-C04E-4516-8C62-95C984F7D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855015"/>
              </p:ext>
            </p:extLst>
          </p:nvPr>
        </p:nvGraphicFramePr>
        <p:xfrm>
          <a:off x="838200" y="1607235"/>
          <a:ext cx="525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594E601-B886-4481-9D62-3A6739E89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263285"/>
              </p:ext>
            </p:extLst>
          </p:nvPr>
        </p:nvGraphicFramePr>
        <p:xfrm>
          <a:off x="367146" y="438785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A4FB42E-CEE8-44AC-8884-47BB6DDE0E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734415"/>
              </p:ext>
            </p:extLst>
          </p:nvPr>
        </p:nvGraphicFramePr>
        <p:xfrm>
          <a:off x="7758544" y="4576633"/>
          <a:ext cx="2776931" cy="2145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F91917-62A5-49F9-B6DF-742F4EC14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591037"/>
              </p:ext>
            </p:extLst>
          </p:nvPr>
        </p:nvGraphicFramePr>
        <p:xfrm>
          <a:off x="6195392" y="156119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29AE92-CA65-482F-8281-81F8EDEEC225}"/>
              </a:ext>
            </a:extLst>
          </p:cNvPr>
          <p:cNvSpPr txBox="1"/>
          <p:nvPr/>
        </p:nvSpPr>
        <p:spPr>
          <a:xfrm>
            <a:off x="2751483" y="4576633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  <a:endParaRPr lang="en-SG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94E601-B886-4481-9D62-3A6739E89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4384691"/>
              </p:ext>
            </p:extLst>
          </p:nvPr>
        </p:nvGraphicFramePr>
        <p:xfrm>
          <a:off x="251792" y="4024719"/>
          <a:ext cx="3581399" cy="2659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1F4A4AC-2429-4F92-A61A-0F7DB3A0C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813936"/>
              </p:ext>
            </p:extLst>
          </p:nvPr>
        </p:nvGraphicFramePr>
        <p:xfrm>
          <a:off x="3833191" y="3941266"/>
          <a:ext cx="37623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286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98A60-87C9-4E59-82CC-A813CA11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anchor="t">
            <a:normAutofit/>
          </a:bodyPr>
          <a:lstStyle/>
          <a:p>
            <a:r>
              <a:rPr lang="en-US" sz="3700" b="1"/>
              <a:t>Focusing on Three Priority waste Streams</a:t>
            </a:r>
            <a:endParaRPr lang="en-SG" sz="3700" b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2532-4EF8-4B98-9D95-C84CE337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0"/>
            <a:ext cx="4363595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1)Food Waste</a:t>
            </a: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2)E-Waste</a:t>
            </a: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3)Plastic &amp; Packaging waste</a:t>
            </a:r>
            <a:endParaRPr lang="en-SG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Graphic 6" descr="Recycle Sign">
            <a:extLst>
              <a:ext uri="{FF2B5EF4-FFF2-40B4-BE49-F238E27FC236}">
                <a16:creationId xmlns:a16="http://schemas.microsoft.com/office/drawing/2014/main" id="{7BDFC57E-F955-4F2F-ABDD-7C8CC4CBB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6393" y="643469"/>
            <a:ext cx="5230447" cy="57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4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C949-F65F-410E-A96E-B08D109C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u="sng" dirty="0"/>
              <a:t>Food Waste</a:t>
            </a:r>
            <a:endParaRPr lang="en-SG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9F490-CAC1-4AFB-A8A6-5D9312681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85" y="1671200"/>
            <a:ext cx="3887139" cy="4141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Happens at  1)Production 2)Distribution  3)Retail 4)Consumption</a:t>
            </a:r>
          </a:p>
          <a:p>
            <a:pPr algn="just"/>
            <a:r>
              <a:rPr lang="en-US" sz="2000" dirty="0"/>
              <a:t>2019 - </a:t>
            </a:r>
            <a:r>
              <a:rPr lang="en-US" sz="2000" dirty="0" err="1"/>
              <a:t>Ard</a:t>
            </a:r>
            <a:r>
              <a:rPr lang="en-US" sz="2000" dirty="0"/>
              <a:t> 750,000 </a:t>
            </a:r>
            <a:r>
              <a:rPr lang="en-US" sz="2000" dirty="0" err="1"/>
              <a:t>Tonnes</a:t>
            </a:r>
            <a:r>
              <a:rPr lang="en-US" sz="2000" dirty="0"/>
              <a:t> of Food Waste generated, only 15% Recycled, 85% Landfill</a:t>
            </a:r>
          </a:p>
          <a:p>
            <a:r>
              <a:rPr lang="en-US" sz="2000" dirty="0"/>
              <a:t>Recycling rate up from 8% to 15% from Year 2000 to 2019</a:t>
            </a:r>
          </a:p>
          <a:p>
            <a:r>
              <a:rPr lang="en-US" sz="2000" dirty="0"/>
              <a:t>Govt is coming up with lots of initiative to improve food waste recycling</a:t>
            </a:r>
          </a:p>
          <a:p>
            <a:endParaRPr lang="en-US" sz="2000" dirty="0"/>
          </a:p>
          <a:p>
            <a:endParaRPr lang="en-S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F91917-62A5-49F9-B6DF-742F4EC14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268231"/>
              </p:ext>
            </p:extLst>
          </p:nvPr>
        </p:nvGraphicFramePr>
        <p:xfrm>
          <a:off x="5405862" y="807593"/>
          <a:ext cx="6019331" cy="5239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334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9A92-6557-4267-A51C-82E6D5E6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7B5D6-4E25-4196-997B-90B0B1356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449908" cy="7005711"/>
          </a:xfrm>
        </p:spPr>
      </p:pic>
    </p:spTree>
    <p:extLst>
      <p:ext uri="{BB962C8B-B14F-4D97-AF65-F5344CB8AC3E}">
        <p14:creationId xmlns:p14="http://schemas.microsoft.com/office/powerpoint/2010/main" val="298405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214928-7C2D-4144-A30C-258B2573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E-Waste</a:t>
            </a:r>
            <a:br>
              <a:rPr lang="en-US" b="1" dirty="0">
                <a:solidFill>
                  <a:srgbClr val="000000"/>
                </a:solidFill>
              </a:rPr>
            </a:b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, icon&#10;&#10;Description automatically generated">
            <a:extLst>
              <a:ext uri="{FF2B5EF4-FFF2-40B4-BE49-F238E27FC236}">
                <a16:creationId xmlns:a16="http://schemas.microsoft.com/office/drawing/2014/main" id="{92A2AA37-DFEC-434A-9729-606E1F59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" y="2421682"/>
            <a:ext cx="3661831" cy="2050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46BA-ABA8-40C0-830D-D57D7386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algn="just"/>
            <a:r>
              <a:rPr lang="en-SG" sz="2000" dirty="0">
                <a:solidFill>
                  <a:srgbClr val="000000"/>
                </a:solidFill>
              </a:rPr>
              <a:t>E</a:t>
            </a:r>
            <a:r>
              <a:rPr lang="en-SG" sz="2000" b="0" i="0" u="none" strike="noStrike" baseline="0" dirty="0">
                <a:solidFill>
                  <a:srgbClr val="000000"/>
                </a:solidFill>
              </a:rPr>
              <a:t>lectrical &amp; 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electronic waste (e-waste) makes up </a:t>
            </a:r>
            <a:r>
              <a:rPr lang="en-US" sz="2000" b="0" i="0" u="none" strike="noStrike" baseline="0" dirty="0" err="1">
                <a:solidFill>
                  <a:srgbClr val="000000"/>
                </a:solidFill>
              </a:rPr>
              <a:t>ard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 1% of total waste generated in Singapore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Around 60,000 to 70,000 </a:t>
            </a:r>
            <a:r>
              <a:rPr lang="en-US" sz="2000" dirty="0" err="1">
                <a:solidFill>
                  <a:srgbClr val="000000"/>
                </a:solidFill>
              </a:rPr>
              <a:t>Tonnes</a:t>
            </a:r>
            <a:r>
              <a:rPr lang="en-US" sz="2000" dirty="0">
                <a:solidFill>
                  <a:srgbClr val="000000"/>
                </a:solidFill>
              </a:rPr>
              <a:t>  generated per year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Equals 11kg of disposal per person per year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Can cause 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detrimental effect on the environment if not properly managed</a:t>
            </a:r>
          </a:p>
          <a:p>
            <a:pPr algn="just"/>
            <a:r>
              <a:rPr lang="en-SG" sz="2000" dirty="0">
                <a:solidFill>
                  <a:srgbClr val="000000"/>
                </a:solidFill>
              </a:rPr>
              <a:t>G</a:t>
            </a:r>
            <a:r>
              <a:rPr lang="en-SG" sz="2000" b="0" i="0" u="none" strike="noStrike" baseline="0" dirty="0">
                <a:solidFill>
                  <a:srgbClr val="000000"/>
                </a:solidFill>
              </a:rPr>
              <a:t>reat potential for the circular economy approach as can recover materials from e-waste</a:t>
            </a:r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  <a:latin typeface="Roboto-Light"/>
            </a:endParaRPr>
          </a:p>
          <a:p>
            <a:endParaRPr lang="en-US" sz="2000" b="0" i="0" u="none" strike="noStrike" baseline="0" dirty="0">
              <a:solidFill>
                <a:srgbClr val="000000"/>
              </a:solidFill>
              <a:latin typeface="Roboto-Light"/>
            </a:endParaRPr>
          </a:p>
          <a:p>
            <a:pPr marL="0" indent="0">
              <a:buNone/>
            </a:pPr>
            <a:endParaRPr lang="en-SG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4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0FF9-0F99-418A-AD08-5C3CFE83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2A84F-E43E-4F22-8E5F-7592D7211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12191999" cy="6492874"/>
          </a:xfrm>
        </p:spPr>
      </p:pic>
    </p:spTree>
    <p:extLst>
      <p:ext uri="{BB962C8B-B14F-4D97-AF65-F5344CB8AC3E}">
        <p14:creationId xmlns:p14="http://schemas.microsoft.com/office/powerpoint/2010/main" val="103321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81A5-3717-42F1-A680-2FED49C2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084"/>
          </a:xfrm>
        </p:spPr>
        <p:txBody>
          <a:bodyPr/>
          <a:lstStyle/>
          <a:p>
            <a:r>
              <a:rPr lang="en-US" b="1" dirty="0"/>
              <a:t>Contents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FC07-90DB-4A35-AE27-AA92A176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1)Introduction</a:t>
            </a:r>
          </a:p>
          <a:p>
            <a:pPr marL="0" indent="0">
              <a:buNone/>
            </a:pPr>
            <a:r>
              <a:rPr lang="en-US" dirty="0"/>
              <a:t>2)Waste Management System</a:t>
            </a:r>
          </a:p>
          <a:p>
            <a:pPr marL="0" indent="0">
              <a:buNone/>
            </a:pPr>
            <a:r>
              <a:rPr lang="en-US" dirty="0"/>
              <a:t>3)Waste Management Strategies</a:t>
            </a:r>
          </a:p>
          <a:p>
            <a:pPr marL="0" indent="0">
              <a:buNone/>
            </a:pPr>
            <a:r>
              <a:rPr lang="en-US" dirty="0"/>
              <a:t>4)Waste Generation</a:t>
            </a:r>
          </a:p>
          <a:p>
            <a:pPr marL="0" indent="0">
              <a:buNone/>
            </a:pPr>
            <a:r>
              <a:rPr lang="en-US" dirty="0"/>
              <a:t>5)Recycling</a:t>
            </a:r>
          </a:p>
          <a:p>
            <a:pPr marL="0" indent="0">
              <a:buNone/>
            </a:pPr>
            <a:r>
              <a:rPr lang="en-US" dirty="0"/>
              <a:t>6)Incineration</a:t>
            </a:r>
          </a:p>
          <a:p>
            <a:pPr marL="0" indent="0">
              <a:buNone/>
            </a:pPr>
            <a:r>
              <a:rPr lang="en-US" dirty="0"/>
              <a:t>7)Landfill</a:t>
            </a:r>
          </a:p>
          <a:p>
            <a:pPr marL="0" indent="0">
              <a:buNone/>
            </a:pPr>
            <a:r>
              <a:rPr lang="en-US" dirty="0"/>
              <a:t>8)Future</a:t>
            </a:r>
          </a:p>
          <a:p>
            <a:pPr marL="0" indent="0">
              <a:buNone/>
            </a:pPr>
            <a:r>
              <a:rPr lang="en-US" dirty="0"/>
              <a:t>9)Conclusion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3774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44B3-675B-4DE5-9719-C1ED0814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 &amp; Packaging Waste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FE3DD-D7EA-4EE6-8DC0-EFD664DB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333333"/>
                </a:solidFill>
                <a:latin typeface="Roboto-Light"/>
              </a:rPr>
              <a:t>In 2018, 1/3rd of domestic waste</a:t>
            </a:r>
          </a:p>
          <a:p>
            <a:pPr marL="0" indent="0" algn="just">
              <a:buNone/>
            </a:pPr>
            <a:r>
              <a:rPr lang="en-US" sz="1800" b="0" i="0" u="none" strike="noStrike" baseline="0" dirty="0">
                <a:solidFill>
                  <a:srgbClr val="333333"/>
                </a:solidFill>
                <a:latin typeface="Roboto-Light"/>
              </a:rPr>
              <a:t>    disposed consisted packaging waste.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Roboto-Light"/>
              </a:rPr>
              <a:t>P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Roboto-Light"/>
              </a:rPr>
              <a:t>ackaging waste – 55%</a:t>
            </a:r>
            <a:r>
              <a:rPr lang="en-US" sz="1800" dirty="0">
                <a:solidFill>
                  <a:srgbClr val="333333"/>
                </a:solidFill>
                <a:latin typeface="Roboto-Light"/>
              </a:rPr>
              <a:t>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Roboto-Light"/>
              </a:rPr>
              <a:t> plastic packaging 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rgbClr val="333333"/>
                </a:solidFill>
                <a:latin typeface="Roboto-Light"/>
              </a:rPr>
              <a:t>   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Roboto-Light"/>
              </a:rPr>
              <a:t>&amp; 25% pape</a:t>
            </a:r>
            <a:r>
              <a:rPr lang="en-US" sz="1800" dirty="0">
                <a:solidFill>
                  <a:srgbClr val="333333"/>
                </a:solidFill>
                <a:latin typeface="Roboto-Light"/>
              </a:rPr>
              <a:t>r 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Roboto-Light"/>
              </a:rPr>
              <a:t>packaging. 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Roboto-Light"/>
              </a:rPr>
              <a:t>Able to recycle only 6% of plastic waste 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rgbClr val="333333"/>
                </a:solidFill>
                <a:latin typeface="Roboto-Light"/>
              </a:rPr>
              <a:t>    generated in year 2019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Roboto-Light"/>
              </a:rPr>
              <a:t>Recycling rate decreasing 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Roboto-Light"/>
              </a:rPr>
              <a:t>Reduce Plastic Consumption</a:t>
            </a:r>
          </a:p>
          <a:p>
            <a:pPr algn="just"/>
            <a:r>
              <a:rPr lang="en-US" sz="1800" dirty="0">
                <a:solidFill>
                  <a:srgbClr val="333333"/>
                </a:solidFill>
                <a:latin typeface="Roboto-Light"/>
              </a:rPr>
              <a:t>Plastic alternatives</a:t>
            </a:r>
          </a:p>
          <a:p>
            <a:pPr marL="0" indent="0" algn="l">
              <a:buNone/>
            </a:pPr>
            <a:endParaRPr lang="en-SG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F91917-62A5-49F9-B6DF-742F4EC14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281534"/>
              </p:ext>
            </p:extLst>
          </p:nvPr>
        </p:nvGraphicFramePr>
        <p:xfrm>
          <a:off x="5875504" y="35244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BB20BA4-08B7-483E-83C7-14F5C588A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952252"/>
              </p:ext>
            </p:extLst>
          </p:nvPr>
        </p:nvGraphicFramePr>
        <p:xfrm>
          <a:off x="5875504" y="856391"/>
          <a:ext cx="4212000" cy="29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358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DC8B-1527-4E4F-9F25-DC844BD1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F1C2F-BC8D-411E-A8DF-1679A79EC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09231" cy="6963508"/>
          </a:xfrm>
        </p:spPr>
      </p:pic>
    </p:spTree>
    <p:extLst>
      <p:ext uri="{BB962C8B-B14F-4D97-AF65-F5344CB8AC3E}">
        <p14:creationId xmlns:p14="http://schemas.microsoft.com/office/powerpoint/2010/main" val="64262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F61B-DC9D-40C3-8D26-77868F99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Incineration(Trash to Ash)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816A-A938-44D4-B732-0F053ED8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3" y="895557"/>
            <a:ext cx="10515600" cy="3370642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endParaRPr lang="en-US" sz="2400" dirty="0"/>
          </a:p>
          <a:p>
            <a:pPr marL="0" indent="0" algn="l">
              <a:buNone/>
            </a:pPr>
            <a:endParaRPr lang="en-US" sz="2400" dirty="0"/>
          </a:p>
          <a:p>
            <a:pPr algn="l"/>
            <a:r>
              <a:rPr lang="en-US" sz="2400" dirty="0"/>
              <a:t>A waste treatment process, where the waste materials are burned to ashes.</a:t>
            </a:r>
          </a:p>
          <a:p>
            <a:r>
              <a:rPr lang="en-SG" sz="2400" b="0" i="0" u="none" strike="noStrike" baseline="0" dirty="0"/>
              <a:t>Waste volume reduces by 90% in the process</a:t>
            </a:r>
          </a:p>
          <a:p>
            <a:r>
              <a:rPr lang="en-US" sz="2400" dirty="0"/>
              <a:t>Ash(End product) sent to Landfill for disposal</a:t>
            </a:r>
          </a:p>
          <a:p>
            <a:pPr algn="l"/>
            <a:r>
              <a:rPr lang="en-US" sz="2400" dirty="0"/>
              <a:t>Energy(electricity) is produced from the heat generated.</a:t>
            </a:r>
          </a:p>
          <a:p>
            <a:pPr algn="l"/>
            <a:r>
              <a:rPr lang="en-US" sz="2400" dirty="0"/>
              <a:t>A</a:t>
            </a:r>
            <a:r>
              <a:rPr lang="en-US" sz="2400" b="0" i="0" u="none" strike="noStrike" baseline="0" dirty="0"/>
              <a:t>dvanced combustion system - </a:t>
            </a:r>
            <a:r>
              <a:rPr lang="en-SG" sz="2400" dirty="0"/>
              <a:t>W</a:t>
            </a:r>
            <a:r>
              <a:rPr lang="en-SG" sz="2400" b="0" i="0" u="none" strike="noStrike" baseline="0" dirty="0"/>
              <a:t>aste is completely burnt, metals recovered</a:t>
            </a:r>
            <a:endParaRPr lang="en-SG" sz="2400" dirty="0"/>
          </a:p>
          <a:p>
            <a:pPr algn="l"/>
            <a:r>
              <a:rPr lang="en-US" sz="2400" b="0" i="0" u="none" strike="noStrike" baseline="0" dirty="0"/>
              <a:t>Harmful gases are removed.</a:t>
            </a:r>
          </a:p>
          <a:p>
            <a:r>
              <a:rPr lang="en-US" sz="2400" b="1" dirty="0"/>
              <a:t>Singapore’s first </a:t>
            </a:r>
            <a:r>
              <a:rPr lang="en-US" sz="2400" dirty="0"/>
              <a:t>Waste-To-Energy Plant opened in 1979.</a:t>
            </a:r>
          </a:p>
          <a:p>
            <a:r>
              <a:rPr lang="en-SG" sz="2400" dirty="0"/>
              <a:t>Ash being used as construction material(under field trial)</a:t>
            </a:r>
          </a:p>
          <a:p>
            <a:pPr algn="l"/>
            <a:endParaRPr lang="en-US" sz="2400" b="0" i="0" u="none" strike="noStrike" baseline="0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EF7439D-BEA6-462E-A9D5-4A39E05BB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64" y="4436421"/>
            <a:ext cx="12284764" cy="22834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16CFEF-9BA0-4532-9BE0-A5D329DFF94E}"/>
              </a:ext>
            </a:extLst>
          </p:cNvPr>
          <p:cNvCxnSpPr/>
          <p:nvPr/>
        </p:nvCxnSpPr>
        <p:spPr>
          <a:xfrm>
            <a:off x="0" y="1391478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30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8055-9E44-451C-85C6-2BAE7768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80" y="126463"/>
            <a:ext cx="10840036" cy="1325563"/>
          </a:xfrm>
        </p:spPr>
        <p:txBody>
          <a:bodyPr/>
          <a:lstStyle/>
          <a:p>
            <a:r>
              <a:rPr lang="en-US" dirty="0"/>
              <a:t>Waste-To-Energy Plants</a:t>
            </a:r>
            <a:endParaRPr lang="en-SG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45DCCEB-852F-4F14-8F1C-A0D7DF5A4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0" y="1742403"/>
            <a:ext cx="5143500" cy="409575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59AD3E-4FD5-405B-8BDD-262E43D81E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342785"/>
              </p:ext>
            </p:extLst>
          </p:nvPr>
        </p:nvGraphicFramePr>
        <p:xfrm>
          <a:off x="6323722" y="14520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9B624D-2884-4A6F-9DDD-698A65A9AA22}"/>
              </a:ext>
            </a:extLst>
          </p:cNvPr>
          <p:cNvSpPr txBox="1"/>
          <p:nvPr/>
        </p:nvSpPr>
        <p:spPr>
          <a:xfrm>
            <a:off x="6696222" y="4740812"/>
            <a:ext cx="477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Waste Incinerated is slowly decreasing from 53% in 2000 to 38% in 2019.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72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AED9-FA5F-4C2A-9A1E-B6BEB317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Waste-To-Energy Plants </a:t>
            </a:r>
            <a:endParaRPr lang="en-SG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9110-A843-4195-BA7B-96DEAE0F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1673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26018-516E-4815-980B-30F6E6934C4B}"/>
              </a:ext>
            </a:extLst>
          </p:cNvPr>
          <p:cNvCxnSpPr/>
          <p:nvPr/>
        </p:nvCxnSpPr>
        <p:spPr>
          <a:xfrm>
            <a:off x="0" y="12192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93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7369-6E35-40DB-913E-2895ED7E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"/>
            <a:ext cx="10515600" cy="874642"/>
          </a:xfrm>
        </p:spPr>
        <p:txBody>
          <a:bodyPr/>
          <a:lstStyle/>
          <a:p>
            <a:r>
              <a:rPr lang="en-US" u="sng" dirty="0"/>
              <a:t>Non </a:t>
            </a:r>
            <a:r>
              <a:rPr lang="en-US" sz="3600" u="sng" dirty="0"/>
              <a:t>Incinerable</a:t>
            </a:r>
            <a:r>
              <a:rPr lang="en-US" u="sng" dirty="0"/>
              <a:t> waste - List</a:t>
            </a:r>
            <a:endParaRPr lang="en-SG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A0D7-A857-4C27-9054-791429AC8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6261651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  <a:p>
            <a:r>
              <a:rPr lang="en-US" sz="3700" dirty="0"/>
              <a:t>1.</a:t>
            </a:r>
            <a:r>
              <a:rPr lang="en-US" sz="3700" b="1" dirty="0"/>
              <a:t>Big appliances </a:t>
            </a:r>
            <a:r>
              <a:rPr lang="en-US" sz="3700" dirty="0"/>
              <a:t>such as washing machines, refrigerators and air-conditioning units. </a:t>
            </a:r>
          </a:p>
          <a:p>
            <a:r>
              <a:rPr lang="en-US" sz="3700" dirty="0"/>
              <a:t>2. </a:t>
            </a:r>
            <a:r>
              <a:rPr lang="en-US" sz="3700" b="1" dirty="0"/>
              <a:t>Big metal pieces </a:t>
            </a:r>
            <a:r>
              <a:rPr lang="en-US" sz="3700" dirty="0"/>
              <a:t>such as large drums or containers, vehicular parts, metal chairs, wire rope and spring mattress. </a:t>
            </a:r>
          </a:p>
          <a:p>
            <a:r>
              <a:rPr lang="en-US" sz="3700" dirty="0"/>
              <a:t>3</a:t>
            </a:r>
            <a:r>
              <a:rPr lang="en-US" sz="3700" b="1" dirty="0"/>
              <a:t>. Bulky waste </a:t>
            </a:r>
            <a:r>
              <a:rPr lang="en-US" sz="3700" dirty="0"/>
              <a:t>that consists of any of the following: a. a solid object exceeding 0.6 m in length or width or 0.1 m in thickness; b. a hollow object exceeding 0.6 m in length, width or height. </a:t>
            </a:r>
          </a:p>
          <a:p>
            <a:r>
              <a:rPr lang="en-US" sz="3700" dirty="0"/>
              <a:t>4. Carbon </a:t>
            </a:r>
            <a:r>
              <a:rPr lang="en-US" sz="3700" dirty="0" err="1"/>
              <a:t>fibres</a:t>
            </a:r>
            <a:r>
              <a:rPr lang="en-US" sz="3700" dirty="0"/>
              <a:t>. </a:t>
            </a:r>
          </a:p>
          <a:p>
            <a:r>
              <a:rPr lang="en-US" sz="3700" dirty="0"/>
              <a:t>5. </a:t>
            </a:r>
            <a:r>
              <a:rPr lang="en-US" sz="3700" b="1" dirty="0"/>
              <a:t>Chlorinated herbicides</a:t>
            </a:r>
            <a:r>
              <a:rPr lang="en-US" sz="3700" dirty="0"/>
              <a:t>, chlorinated insecticides and chlorinated fungicides. </a:t>
            </a:r>
          </a:p>
          <a:p>
            <a:r>
              <a:rPr lang="en-US" sz="3700" dirty="0"/>
              <a:t>6</a:t>
            </a:r>
            <a:r>
              <a:rPr lang="en-US" sz="3700" b="1" dirty="0"/>
              <a:t>. Chemical waste </a:t>
            </a:r>
            <a:r>
              <a:rPr lang="en-US" sz="3700" dirty="0"/>
              <a:t>with chemical content which is unsuitable for incineration. </a:t>
            </a:r>
          </a:p>
          <a:p>
            <a:r>
              <a:rPr lang="en-US" sz="3700" dirty="0"/>
              <a:t>7. Explosive or highly flammable waste such as ammunition, dry and wet carbide waste, fireworks, self-igniting waste and excessive quantities of films. </a:t>
            </a:r>
          </a:p>
          <a:p>
            <a:r>
              <a:rPr lang="en-US" sz="3700" dirty="0"/>
              <a:t>8. Fire retardants. </a:t>
            </a:r>
          </a:p>
          <a:p>
            <a:r>
              <a:rPr lang="en-US" sz="3700" dirty="0"/>
              <a:t>9. </a:t>
            </a:r>
            <a:r>
              <a:rPr lang="en-US" sz="3700" b="1" dirty="0"/>
              <a:t>Human and animal waste</a:t>
            </a:r>
            <a:r>
              <a:rPr lang="en-US" sz="3700" dirty="0"/>
              <a:t>, sludge from </a:t>
            </a:r>
            <a:r>
              <a:rPr lang="en-US" sz="3700" dirty="0" err="1"/>
              <a:t>neutralisation</a:t>
            </a:r>
            <a:r>
              <a:rPr lang="en-US" sz="3700" dirty="0"/>
              <a:t> pits, foul-smelling waste and large whole animal carcasses. </a:t>
            </a:r>
          </a:p>
          <a:p>
            <a:r>
              <a:rPr lang="en-US" sz="3700" dirty="0"/>
              <a:t>10. Insulation materials such as rock wool, asbestos, calcium silicate boards, ceramic </a:t>
            </a:r>
            <a:r>
              <a:rPr lang="en-US" sz="3700" dirty="0" err="1"/>
              <a:t>fibres</a:t>
            </a:r>
            <a:r>
              <a:rPr lang="en-US" sz="3700" dirty="0"/>
              <a:t> and big carpets. </a:t>
            </a:r>
          </a:p>
          <a:p>
            <a:r>
              <a:rPr lang="en-US" sz="3700" dirty="0"/>
              <a:t>11. Large quantities of electrical parts and components such as printed circuit boards, cables and electronic cards. 12. Light materials such as sawdust, feathers, dust and powders. </a:t>
            </a:r>
          </a:p>
          <a:p>
            <a:r>
              <a:rPr lang="en-US" sz="3700" dirty="0"/>
              <a:t>13. Liquid and volatile waste, oil sludge and paints. </a:t>
            </a:r>
          </a:p>
          <a:p>
            <a:r>
              <a:rPr lang="en-US" sz="3700" dirty="0"/>
              <a:t>14. </a:t>
            </a:r>
            <a:r>
              <a:rPr lang="en-US" sz="3700" b="1" dirty="0"/>
              <a:t>Poisonous</a:t>
            </a:r>
            <a:r>
              <a:rPr lang="en-US" sz="3700" dirty="0"/>
              <a:t> and radioactive waste. </a:t>
            </a:r>
          </a:p>
          <a:p>
            <a:r>
              <a:rPr lang="en-US" sz="3700" dirty="0"/>
              <a:t>15. Polychlorinated compounds such as Polychlorinated Bi-phenyl </a:t>
            </a:r>
            <a:r>
              <a:rPr lang="en-US" sz="3700" b="1" dirty="0"/>
              <a:t>(PCB). </a:t>
            </a:r>
          </a:p>
          <a:p>
            <a:r>
              <a:rPr lang="en-US" sz="3700" dirty="0"/>
              <a:t>16. Polyvinyl Chloride </a:t>
            </a:r>
            <a:r>
              <a:rPr lang="en-US" sz="3700" b="1" dirty="0"/>
              <a:t>(PVC) </a:t>
            </a:r>
            <a:r>
              <a:rPr lang="en-US" sz="3700" dirty="0"/>
              <a:t>waste such as PVC pipes, plastic film, upholstery, containers and packaging materials. </a:t>
            </a:r>
          </a:p>
          <a:p>
            <a:r>
              <a:rPr lang="en-US" sz="3700" dirty="0"/>
              <a:t>17. </a:t>
            </a:r>
            <a:r>
              <a:rPr lang="en-US" sz="3700" dirty="0" err="1"/>
              <a:t>Smouldering</a:t>
            </a:r>
            <a:r>
              <a:rPr lang="en-US" sz="3700" dirty="0"/>
              <a:t> refuse. </a:t>
            </a:r>
          </a:p>
          <a:p>
            <a:r>
              <a:rPr lang="en-US" sz="3700" dirty="0"/>
              <a:t>18. </a:t>
            </a:r>
            <a:r>
              <a:rPr lang="en-US" sz="3700" b="1" dirty="0"/>
              <a:t>Toxic industrial waste </a:t>
            </a:r>
            <a:r>
              <a:rPr lang="en-US" sz="3700" dirty="0"/>
              <a:t>specified in the Schedule to the Environmental Public Health (Toxic Industrial Waste) Regulations (</a:t>
            </a:r>
            <a:r>
              <a:rPr lang="en-US" sz="3700" dirty="0" err="1"/>
              <a:t>Rg</a:t>
            </a:r>
            <a:r>
              <a:rPr lang="en-US" sz="3700" dirty="0"/>
              <a:t> 11). </a:t>
            </a:r>
          </a:p>
          <a:p>
            <a:r>
              <a:rPr lang="en-US" sz="3700" dirty="0"/>
              <a:t>19. </a:t>
            </a:r>
            <a:r>
              <a:rPr lang="en-US" sz="3700" dirty="0" err="1"/>
              <a:t>Tyres</a:t>
            </a:r>
            <a:r>
              <a:rPr lang="en-US" sz="3700" dirty="0"/>
              <a:t>. </a:t>
            </a:r>
          </a:p>
          <a:p>
            <a:r>
              <a:rPr lang="en-US" sz="3700" dirty="0"/>
              <a:t>20. Construction and renovation debris, </a:t>
            </a:r>
            <a:r>
              <a:rPr lang="en-US" sz="3700" b="1" dirty="0"/>
              <a:t>earth, concrete, stone, sand, sludge, ash and slag</a:t>
            </a:r>
            <a:r>
              <a:rPr lang="en-US" sz="3700" dirty="0"/>
              <a:t>. </a:t>
            </a:r>
          </a:p>
          <a:p>
            <a:r>
              <a:rPr lang="en-US" sz="3700" dirty="0"/>
              <a:t>21. Waste from grease interceptors. </a:t>
            </a:r>
          </a:p>
          <a:p>
            <a:r>
              <a:rPr lang="en-US" sz="3700" dirty="0"/>
              <a:t>22. Waste from </a:t>
            </a:r>
            <a:r>
              <a:rPr lang="en-US" sz="3700" b="1" dirty="0"/>
              <a:t>sewerage systems</a:t>
            </a:r>
            <a:r>
              <a:rPr lang="en-US" sz="3700" dirty="0"/>
              <a:t>, including waste from sewage treatment plants, septic tanks and water-seal latrines. </a:t>
            </a:r>
          </a:p>
          <a:p>
            <a:r>
              <a:rPr lang="en-US" sz="3700" dirty="0"/>
              <a:t>23. Waste from sanitary conveniences not part of a sewerage system, including waste from sanitary conveniences which are mobile or in ships or aircraft.</a:t>
            </a:r>
            <a:endParaRPr lang="en-SG" sz="3700" dirty="0"/>
          </a:p>
        </p:txBody>
      </p:sp>
    </p:spTree>
    <p:extLst>
      <p:ext uri="{BB962C8B-B14F-4D97-AF65-F5344CB8AC3E}">
        <p14:creationId xmlns:p14="http://schemas.microsoft.com/office/powerpoint/2010/main" val="242088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B9982-4794-4818-85C3-8536CFC0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sz="4000" u="sng">
                <a:solidFill>
                  <a:srgbClr val="000000"/>
                </a:solidFill>
              </a:rPr>
              <a:t>Landfills</a:t>
            </a:r>
            <a:endParaRPr lang="en-SG" sz="4000" u="sng">
              <a:solidFill>
                <a:srgbClr val="000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141912F-3896-44D8-BD36-683E5F17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18" y="916037"/>
            <a:ext cx="1272591" cy="1049027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94DCC34-FAFA-42E4-A5E7-0F84D770F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495" y="211666"/>
            <a:ext cx="2921972" cy="2319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B688F5-4568-43BD-9162-25FA5171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67" y="3485415"/>
            <a:ext cx="1852096" cy="1634202"/>
          </a:xfrm>
          <a:prstGeom prst="rect">
            <a:avLst/>
          </a:prstGeom>
        </p:spPr>
      </p:pic>
      <p:sp>
        <p:nvSpPr>
          <p:cNvPr id="58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82CAB-4F2A-45B4-A784-B06A97DF9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821" y="5020464"/>
            <a:ext cx="2067804" cy="1629594"/>
          </a:xfrm>
          <a:prstGeom prst="rect">
            <a:avLst/>
          </a:prstGeom>
        </p:spPr>
      </p:pic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CCE67D5-70B9-4F9C-8E71-EBE10F281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24297"/>
              </p:ext>
            </p:extLst>
          </p:nvPr>
        </p:nvGraphicFramePr>
        <p:xfrm>
          <a:off x="810568" y="2421682"/>
          <a:ext cx="4732576" cy="363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EF7DA5-C960-4331-8B25-8C54217FB3A0}"/>
              </a:ext>
            </a:extLst>
          </p:cNvPr>
          <p:cNvSpPr txBox="1"/>
          <p:nvPr/>
        </p:nvSpPr>
        <p:spPr>
          <a:xfrm>
            <a:off x="675249" y="2096086"/>
            <a:ext cx="52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Incinerable wastes are directly sent to Landfills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71458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 with low confidence">
            <a:extLst>
              <a:ext uri="{FF2B5EF4-FFF2-40B4-BE49-F238E27FC236}">
                <a16:creationId xmlns:a16="http://schemas.microsoft.com/office/drawing/2014/main" id="{BDA69CEE-C24F-4CF1-8CEA-5D422B4AA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r="8902" b="-2"/>
          <a:stretch/>
        </p:blipFill>
        <p:spPr>
          <a:xfrm>
            <a:off x="7146387" y="9"/>
            <a:ext cx="5045307" cy="4628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20613-9063-4C60-A90F-A70F50B4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3" y="397566"/>
            <a:ext cx="6102239" cy="16697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b="1" u="sng" dirty="0">
                <a:solidFill>
                  <a:srgbClr val="000000"/>
                </a:solidFill>
              </a:rPr>
              <a:t>Semakau Island</a:t>
            </a:r>
            <a:br>
              <a:rPr lang="en-US" sz="4400" b="1" u="sng" dirty="0">
                <a:solidFill>
                  <a:srgbClr val="000000"/>
                </a:solidFill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World’s first Man- made offshore landfill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created entirely out of    sea space</a:t>
            </a:r>
            <a:br>
              <a:rPr lang="en-US" sz="2700" b="0" i="0" u="none" strike="noStrike" dirty="0">
                <a:solidFill>
                  <a:srgbClr val="000000"/>
                </a:solidFill>
                <a:effectLst/>
              </a:rPr>
            </a:br>
            <a:endParaRPr lang="en-US" sz="2700" b="1" u="sng" dirty="0">
              <a:solidFill>
                <a:srgbClr val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687943-E327-46B3-A3F0-225694E2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647" y="1232452"/>
            <a:ext cx="6102240" cy="4949669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fontAlgn="t">
              <a:spcBef>
                <a:spcPts val="0"/>
              </a:spcBef>
              <a:spcAft>
                <a:spcPts val="0"/>
              </a:spcAft>
            </a:pPr>
            <a:endParaRPr lang="en-US" sz="6200" b="0" i="0" u="none" strike="noStrike" dirty="0">
              <a:solidFill>
                <a:srgbClr val="000000"/>
              </a:solidFill>
              <a:effectLst/>
            </a:endParaRPr>
          </a:p>
          <a:p>
            <a:pPr marL="0" indent="-228600" fontAlgn="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6200" b="0" i="0" u="none" strike="noStrike" dirty="0">
              <a:solidFill>
                <a:srgbClr val="000000"/>
              </a:solidFill>
              <a:effectLst/>
            </a:endParaRPr>
          </a:p>
          <a:p>
            <a:pPr fontAlgn="t">
              <a:spcBef>
                <a:spcPts val="0"/>
              </a:spcBef>
              <a:spcAft>
                <a:spcPts val="0"/>
              </a:spcAft>
            </a:pPr>
            <a:endParaRPr lang="en-US" sz="6200" b="0" i="0" u="none" strike="noStrike" dirty="0">
              <a:solidFill>
                <a:srgbClr val="000000"/>
              </a:solidFill>
              <a:effectLst/>
            </a:endParaRPr>
          </a:p>
          <a:p>
            <a:pPr marL="0" indent="-228600" fontAlgn="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62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i="0" u="none" strike="noStrike" baseline="0" dirty="0">
                <a:solidFill>
                  <a:srgbClr val="000000"/>
                </a:solidFill>
              </a:rPr>
              <a:t>Commenced 	 :</a:t>
            </a:r>
            <a:r>
              <a:rPr lang="en-US" sz="6200" i="0" u="none" strike="noStrike" baseline="0" dirty="0">
                <a:solidFill>
                  <a:srgbClr val="000000"/>
                </a:solidFill>
              </a:rPr>
              <a:t>1 April 1999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i="0" u="none" strike="noStrike" baseline="0" dirty="0">
                <a:solidFill>
                  <a:srgbClr val="000000"/>
                </a:solidFill>
              </a:rPr>
              <a:t>Cost		 : </a:t>
            </a:r>
            <a:r>
              <a:rPr lang="en-US" sz="6200" i="0" u="none" strike="noStrike" baseline="0" dirty="0">
                <a:solidFill>
                  <a:srgbClr val="000000"/>
                </a:solidFill>
              </a:rPr>
              <a:t>$610m (Phase I </a:t>
            </a:r>
            <a:r>
              <a:rPr lang="en-US" sz="6200" b="1" i="0" u="none" strike="noStrike" baseline="0" dirty="0">
                <a:solidFill>
                  <a:srgbClr val="000000"/>
                </a:solidFill>
              </a:rPr>
              <a:t>1999</a:t>
            </a:r>
            <a:r>
              <a:rPr lang="en-US" sz="6200" i="0" u="none" strike="noStrike" baseline="0" dirty="0">
                <a:solidFill>
                  <a:srgbClr val="000000"/>
                </a:solidFill>
              </a:rPr>
              <a:t>) , $36</a:t>
            </a:r>
            <a:r>
              <a:rPr lang="en-US" sz="6200" dirty="0">
                <a:solidFill>
                  <a:srgbClr val="000000"/>
                </a:solidFill>
              </a:rPr>
              <a:t>m</a:t>
            </a:r>
            <a:r>
              <a:rPr lang="en-US" sz="6200" i="0" u="none" strike="noStrike" baseline="0" dirty="0">
                <a:solidFill>
                  <a:srgbClr val="000000"/>
                </a:solidFill>
              </a:rPr>
              <a:t> (phase II in </a:t>
            </a:r>
            <a:r>
              <a:rPr lang="en-US" sz="6200" b="1" i="0" u="none" strike="noStrike" baseline="0" dirty="0">
                <a:solidFill>
                  <a:srgbClr val="000000"/>
                </a:solidFill>
              </a:rPr>
              <a:t>2015)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i="0" u="none" strike="noStrike" baseline="0" dirty="0">
                <a:solidFill>
                  <a:srgbClr val="000000"/>
                </a:solidFill>
              </a:rPr>
              <a:t>Total Area	 : </a:t>
            </a:r>
            <a:r>
              <a:rPr lang="en-US" sz="6200" i="0" u="none" strike="noStrike" baseline="0" dirty="0">
                <a:solidFill>
                  <a:srgbClr val="000000"/>
                </a:solidFill>
              </a:rPr>
              <a:t>350 ha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i="0" u="none" strike="noStrike" baseline="0" dirty="0">
                <a:solidFill>
                  <a:srgbClr val="000000"/>
                </a:solidFill>
              </a:rPr>
              <a:t>Total  Capacity	 : </a:t>
            </a:r>
            <a:r>
              <a:rPr lang="en-US" sz="6200" i="0" u="none" strike="noStrike" baseline="0" dirty="0">
                <a:solidFill>
                  <a:srgbClr val="000000"/>
                </a:solidFill>
              </a:rPr>
              <a:t>63 million cu 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dirty="0">
                <a:solidFill>
                  <a:srgbClr val="000000"/>
                </a:solidFill>
              </a:rPr>
              <a:t>Capacity left	 : </a:t>
            </a:r>
            <a:r>
              <a:rPr lang="en-US" sz="6200" dirty="0">
                <a:solidFill>
                  <a:srgbClr val="000000"/>
                </a:solidFill>
              </a:rPr>
              <a:t>28 million cu m</a:t>
            </a:r>
            <a:endParaRPr lang="en-US" sz="6200" i="0" u="none" strike="noStrike" baseline="0" dirty="0">
              <a:solidFill>
                <a:srgbClr val="000000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i="0" u="none" strike="noStrike" dirty="0">
                <a:solidFill>
                  <a:srgbClr val="000000"/>
                </a:solidFill>
                <a:effectLst/>
              </a:rPr>
              <a:t>Expected </a:t>
            </a:r>
            <a:r>
              <a:rPr lang="en-US" sz="6200" b="1" dirty="0">
                <a:solidFill>
                  <a:srgbClr val="000000"/>
                </a:solidFill>
              </a:rPr>
              <a:t>Lifespan</a:t>
            </a:r>
            <a:r>
              <a:rPr lang="en-US" sz="6200" dirty="0">
                <a:solidFill>
                  <a:srgbClr val="000000"/>
                </a:solidFill>
              </a:rPr>
              <a:t>	 : </a:t>
            </a:r>
            <a:r>
              <a:rPr lang="en-US" sz="6200" dirty="0">
                <a:solidFill>
                  <a:srgbClr val="FF0000"/>
                </a:solidFill>
              </a:rPr>
              <a:t>Until 2035 (14 years left</a:t>
            </a:r>
            <a:r>
              <a:rPr lang="en-US" sz="6200" dirty="0">
                <a:solidFill>
                  <a:srgbClr val="000000"/>
                </a:solidFill>
              </a:rPr>
              <a:t>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6200" b="1" dirty="0">
                <a:solidFill>
                  <a:srgbClr val="000000"/>
                </a:solidFill>
              </a:rPr>
              <a:t>Daily Landfill</a:t>
            </a:r>
            <a:r>
              <a:rPr lang="en-US" sz="6200" dirty="0">
                <a:solidFill>
                  <a:srgbClr val="000000"/>
                </a:solidFill>
              </a:rPr>
              <a:t>	 : 2100tons waste(1500t ash + 600t </a:t>
            </a:r>
            <a:r>
              <a:rPr lang="en-US" sz="6200" dirty="0" err="1">
                <a:solidFill>
                  <a:srgbClr val="000000"/>
                </a:solidFill>
              </a:rPr>
              <a:t>n.incwaste</a:t>
            </a:r>
            <a:r>
              <a:rPr lang="en-US" sz="6200" dirty="0">
                <a:solidFill>
                  <a:srgbClr val="000000"/>
                </a:solidFill>
              </a:rPr>
              <a:t>)</a:t>
            </a:r>
            <a:endParaRPr lang="en-US" sz="6200" b="0" i="0" u="none" strike="noStrike" dirty="0">
              <a:solidFill>
                <a:srgbClr val="000000"/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6200" b="1" i="0" u="none" strike="noStrike" baseline="0" dirty="0">
                <a:solidFill>
                  <a:srgbClr val="000000"/>
                </a:solidFill>
              </a:rPr>
              <a:t>Open to Public and monthly guided tours are conducted.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6200" b="1" i="0" u="none" strike="noStrike" baseline="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500" b="1" i="0" u="none" strike="noStrike" baseline="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srgbClr val="000000"/>
                </a:solidFill>
              </a:rPr>
              <a:t>www.nea.gov.sg/media/news/news/index/celebrating-20-years-of-semakau-landfill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D26FF2E-CE5B-4204-9123-7E98815CEA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837428"/>
              </p:ext>
            </p:extLst>
          </p:nvPr>
        </p:nvGraphicFramePr>
        <p:xfrm>
          <a:off x="6598887" y="411479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113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7A54151-0F00-4EC4-857C-197A97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" y="861391"/>
            <a:ext cx="12192001" cy="6420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56125-C22A-448C-AE71-EBE9689D1A58}"/>
              </a:ext>
            </a:extLst>
          </p:cNvPr>
          <p:cNvSpPr txBox="1"/>
          <p:nvPr/>
        </p:nvSpPr>
        <p:spPr>
          <a:xfrm>
            <a:off x="2213113" y="253519"/>
            <a:ext cx="6970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Semakau Transformation Aerial View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247298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EE67DE29-EC00-45F9-B8B5-7E68CC879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314B-72D3-4F63-91FF-371E4C6F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32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 - Singapore</a:t>
            </a:r>
            <a:endParaRPr lang="en-SG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B8F145-9442-406A-AC1A-64CC0526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998861"/>
            <a:ext cx="7744205" cy="5178102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93C81-100F-434F-B40D-229799A04CA0}"/>
              </a:ext>
            </a:extLst>
          </p:cNvPr>
          <p:cNvSpPr/>
          <p:nvPr/>
        </p:nvSpPr>
        <p:spPr>
          <a:xfrm>
            <a:off x="9018104" y="982420"/>
            <a:ext cx="2219739" cy="11231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SG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 Island </a:t>
            </a:r>
            <a:r>
              <a:rPr lang="en-SG" b="1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ation</a:t>
            </a:r>
            <a:endParaRPr lang="en-SG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SG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    City-State</a:t>
            </a:r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2DF44A-62F8-4643-AA92-AA7539DBF8AC}"/>
              </a:ext>
            </a:extLst>
          </p:cNvPr>
          <p:cNvSpPr/>
          <p:nvPr/>
        </p:nvSpPr>
        <p:spPr>
          <a:xfrm>
            <a:off x="9018105" y="2302513"/>
            <a:ext cx="2219738" cy="11231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     Land Area</a:t>
            </a:r>
            <a:endParaRPr lang="en-SG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     722.5 km2 </a:t>
            </a:r>
            <a:endParaRPr lang="en-SG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3EE442-D10D-4CF4-A0AE-948CB89F1812}"/>
              </a:ext>
            </a:extLst>
          </p:cNvPr>
          <p:cNvSpPr/>
          <p:nvPr/>
        </p:nvSpPr>
        <p:spPr>
          <a:xfrm>
            <a:off x="9018104" y="3629337"/>
            <a:ext cx="2219738" cy="11231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Population</a:t>
            </a: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     5.69 mil </a:t>
            </a:r>
          </a:p>
          <a:p>
            <a:r>
              <a:rPr lang="en-SG" dirty="0">
                <a:solidFill>
                  <a:srgbClr val="000000"/>
                </a:solidFill>
                <a:latin typeface="Arial" panose="020B0604020202020204" pitchFamily="34" charset="0"/>
              </a:rPr>
              <a:t>   (7861 pp/km2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  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4A1CC7-8D32-476B-B5C5-27D2C187309C}"/>
              </a:ext>
            </a:extLst>
          </p:cNvPr>
          <p:cNvSpPr/>
          <p:nvPr/>
        </p:nvSpPr>
        <p:spPr>
          <a:xfrm>
            <a:off x="9018104" y="5053841"/>
            <a:ext cx="2219738" cy="11231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Limited Natural Resources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858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5BF5-A9D3-4B2D-89BF-C1EB015D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SG" b="0" i="0" dirty="0">
                <a:solidFill>
                  <a:srgbClr val="303030"/>
                </a:solidFill>
                <a:effectLst/>
                <a:latin typeface="aecom-sans"/>
              </a:rPr>
            </a:br>
            <a:r>
              <a:rPr lang="en-SG" b="0" i="0" dirty="0">
                <a:solidFill>
                  <a:srgbClr val="303030"/>
                </a:solidFill>
                <a:effectLst/>
                <a:latin typeface="aecom-sans"/>
              </a:rPr>
              <a:t>Future: </a:t>
            </a:r>
            <a:r>
              <a:rPr lang="en-SG" b="0" i="0" u="sng" dirty="0">
                <a:solidFill>
                  <a:srgbClr val="303030"/>
                </a:solidFill>
                <a:effectLst/>
                <a:latin typeface="aecom-sans"/>
              </a:rPr>
              <a:t>Integrated Waste Management Facility</a:t>
            </a:r>
            <a:br>
              <a:rPr lang="en-SG" b="0" i="0" dirty="0">
                <a:solidFill>
                  <a:srgbClr val="303030"/>
                </a:solidFill>
                <a:effectLst/>
                <a:latin typeface="aecom-sans"/>
              </a:rPr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772B3-ED8E-44C5-AD36-EFB8C9C71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/>
          <a:lstStyle/>
          <a:p>
            <a:endParaRPr lang="en-SG" sz="1600" dirty="0">
              <a:solidFill>
                <a:srgbClr val="000000"/>
              </a:solidFill>
            </a:endParaRPr>
          </a:p>
          <a:p>
            <a:r>
              <a:rPr lang="en-SG" sz="1600" dirty="0">
                <a:solidFill>
                  <a:srgbClr val="000000"/>
                </a:solidFill>
              </a:rPr>
              <a:t>F</a:t>
            </a:r>
            <a:r>
              <a:rPr lang="en-SG" sz="1600" dirty="0">
                <a:solidFill>
                  <a:srgbClr val="000000"/>
                </a:solidFill>
                <a:effectLst/>
              </a:rPr>
              <a:t>irst of its kind  and a one stop place </a:t>
            </a:r>
          </a:p>
          <a:p>
            <a:r>
              <a:rPr lang="en-SG" sz="1600" dirty="0">
                <a:solidFill>
                  <a:srgbClr val="333333"/>
                </a:solidFill>
              </a:rPr>
              <a:t>I</a:t>
            </a:r>
            <a:r>
              <a:rPr lang="en-SG" sz="1600" b="0" i="0" u="none" strike="noStrike" baseline="0" dirty="0">
                <a:solidFill>
                  <a:srgbClr val="333333"/>
                </a:solidFill>
              </a:rPr>
              <a:t>ntegrated </a:t>
            </a:r>
            <a:r>
              <a:rPr lang="en-US" sz="1600" b="0" i="0" u="none" strike="noStrike" baseline="0" dirty="0">
                <a:solidFill>
                  <a:srgbClr val="333333"/>
                </a:solidFill>
              </a:rPr>
              <a:t>solid waste and used water treatment under one roof</a:t>
            </a:r>
          </a:p>
          <a:p>
            <a:r>
              <a:rPr lang="en-US" sz="1600" dirty="0">
                <a:solidFill>
                  <a:srgbClr val="333333"/>
                </a:solidFill>
              </a:rPr>
              <a:t>Phase I – 2024 , Phase II – 2027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333333"/>
              </a:solidFill>
            </a:endParaRPr>
          </a:p>
          <a:p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FD602F-3ACA-4B10-A46A-83C0C4B52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6" y="3117272"/>
            <a:ext cx="6460587" cy="3649431"/>
          </a:xfrm>
          <a:prstGeom prst="rect">
            <a:avLst/>
          </a:prstGeom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8BFDAA5-DE0D-4611-BB93-243BDAF8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00" y="1978545"/>
            <a:ext cx="4257800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F5C5-2E11-4131-BAE1-E268F1E0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78" y="-575651"/>
            <a:ext cx="10905066" cy="2017580"/>
          </a:xfrm>
        </p:spPr>
        <p:txBody>
          <a:bodyPr>
            <a:normAutofit/>
          </a:bodyPr>
          <a:lstStyle/>
          <a:p>
            <a:br>
              <a:rPr lang="en-US" sz="3600" b="1" dirty="0"/>
            </a:br>
            <a:r>
              <a:rPr lang="en-US" sz="3600" b="1" dirty="0"/>
              <a:t>Target :   Towards Zero Waste Singapore</a:t>
            </a:r>
            <a:br>
              <a:rPr lang="en-US" sz="3600" dirty="0"/>
            </a:br>
            <a:r>
              <a:rPr lang="en-US" sz="3600" dirty="0"/>
              <a:t> </a:t>
            </a:r>
            <a:br>
              <a:rPr lang="en-US" sz="3600" dirty="0"/>
            </a:br>
            <a:r>
              <a:rPr lang="en-US" sz="3100" u="sng" dirty="0"/>
              <a:t>Year 2030 Target</a:t>
            </a:r>
            <a:endParaRPr lang="en-SG" sz="31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7882-AE97-432A-87C4-27F977C12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010" y="967654"/>
            <a:ext cx="4008384" cy="493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             </a:t>
            </a:r>
            <a:r>
              <a:rPr lang="en-US" u="sng" dirty="0"/>
              <a:t>Year 2019</a:t>
            </a:r>
            <a:endParaRPr lang="en-US" b="1" u="sng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dirty="0"/>
              <a:t>Overall Recycling Rate -  59%</a:t>
            </a:r>
          </a:p>
          <a:p>
            <a:r>
              <a:rPr lang="en-US" sz="2000" dirty="0"/>
              <a:t>Domestic Recycling      -  17%</a:t>
            </a:r>
          </a:p>
          <a:p>
            <a:r>
              <a:rPr lang="en-US" sz="2000" dirty="0"/>
              <a:t>Non-Domestic               - 73%</a:t>
            </a:r>
          </a:p>
          <a:p>
            <a:endParaRPr lang="en-SG" sz="2000" dirty="0"/>
          </a:p>
        </p:txBody>
      </p:sp>
      <p:grpSp>
        <p:nvGrpSpPr>
          <p:cNvPr id="47" name="Group 5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9365DC-18F9-405B-9C6F-C143FDDF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79" y="1748119"/>
            <a:ext cx="2804874" cy="2310232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9AEA7A5-62E8-4DE6-834C-DE2355F66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405742"/>
              </p:ext>
            </p:extLst>
          </p:nvPr>
        </p:nvGraphicFramePr>
        <p:xfrm>
          <a:off x="7087349" y="1048233"/>
          <a:ext cx="5104649" cy="3477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3C11C56-B280-41F1-8778-5EC4B29DF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98" y="4194197"/>
            <a:ext cx="2542587" cy="2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s holding the earth&#10;&#10;Description automatically generated with low confidence">
            <a:extLst>
              <a:ext uri="{FF2B5EF4-FFF2-40B4-BE49-F238E27FC236}">
                <a16:creationId xmlns:a16="http://schemas.microsoft.com/office/drawing/2014/main" id="{496CD546-7FE3-453C-BBE6-2C2295310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91705-175A-4503-BBB8-E8CFF9200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Conclusion</a:t>
            </a:r>
            <a:endParaRPr lang="en-SG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71A1-F5DE-4F1D-9286-0F8801F2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4018026" cy="3823423"/>
          </a:xfrm>
        </p:spPr>
        <p:txBody>
          <a:bodyPr anchor="t">
            <a:normAutofit/>
          </a:bodyPr>
          <a:lstStyle/>
          <a:p>
            <a:r>
              <a:rPr lang="en-US" sz="2000" dirty="0"/>
              <a:t>Towards the goal Zero waste Sg</a:t>
            </a:r>
          </a:p>
          <a:p>
            <a:r>
              <a:rPr lang="en-US" sz="2000" dirty="0"/>
              <a:t>Minimize waste &amp; Recycle more</a:t>
            </a:r>
          </a:p>
          <a:p>
            <a:r>
              <a:rPr lang="en-US" sz="2000" dirty="0"/>
              <a:t>Provide a  </a:t>
            </a:r>
            <a:r>
              <a:rPr lang="en-US" sz="2000" b="1" dirty="0"/>
              <a:t>Clean &amp; healthy environment</a:t>
            </a:r>
            <a:r>
              <a:rPr lang="en-US" sz="2000" dirty="0"/>
              <a:t> to our Future Generation</a:t>
            </a:r>
          </a:p>
          <a:p>
            <a:r>
              <a:rPr lang="en-US" sz="1700" dirty="0"/>
              <a:t> </a:t>
            </a:r>
          </a:p>
          <a:p>
            <a:endParaRPr lang="en-SG" sz="17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02AC2A7-5C46-414F-927D-77B2D109C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30" y="5196215"/>
            <a:ext cx="1882785" cy="16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B409-06F9-4980-8D5D-B7812534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5"/>
          </a:xfrm>
        </p:spPr>
        <p:txBody>
          <a:bodyPr/>
          <a:lstStyle/>
          <a:p>
            <a:r>
              <a:rPr lang="en-US" dirty="0"/>
              <a:t>Before:</a:t>
            </a:r>
            <a:endParaRPr lang="en-SG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DE84E-8973-4A80-89F5-D08E7F894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01" y="1336431"/>
            <a:ext cx="8792307" cy="469330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5B4013-D79E-45BE-B7D2-2D41E969403D}"/>
              </a:ext>
            </a:extLst>
          </p:cNvPr>
          <p:cNvSpPr txBox="1"/>
          <p:nvPr/>
        </p:nvSpPr>
        <p:spPr>
          <a:xfrm>
            <a:off x="5088834" y="602973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Proper System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4119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40AC-1B19-49A5-A797-3A2A6D1D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764"/>
          </a:xfrm>
        </p:spPr>
        <p:txBody>
          <a:bodyPr/>
          <a:lstStyle/>
          <a:p>
            <a:r>
              <a:rPr lang="en-US" dirty="0"/>
              <a:t>Current Waste Management System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4856F-BCB7-43C9-9A65-24EE4E47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3890"/>
            <a:ext cx="10515600" cy="5162162"/>
          </a:xfrm>
        </p:spPr>
      </p:pic>
    </p:spTree>
    <p:extLst>
      <p:ext uri="{BB962C8B-B14F-4D97-AF65-F5344CB8AC3E}">
        <p14:creationId xmlns:p14="http://schemas.microsoft.com/office/powerpoint/2010/main" val="71243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5B403-6D87-4D86-9A4C-D2372A08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236646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Waste Management Strategies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/>
              <a:t>Waste </a:t>
            </a:r>
            <a:r>
              <a:rPr lang="en-US" sz="1700" dirty="0" err="1"/>
              <a:t>Minimisation</a:t>
            </a:r>
            <a:r>
              <a:rPr lang="en-US" sz="1700" dirty="0"/>
              <a:t>, Recycling, </a:t>
            </a:r>
            <a:r>
              <a:rPr lang="en-US" sz="1700" dirty="0" err="1"/>
              <a:t>Sustainabiliy</a:t>
            </a:r>
            <a:r>
              <a:rPr lang="en-US" sz="1700" dirty="0"/>
              <a:t> &amp; Closing the Waste loop by  adapting Circular Economy Approach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F1D263-FC04-4356-89F6-D9B94622D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50" y="1351026"/>
            <a:ext cx="5600628" cy="495301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0FD07E9-B4AA-4176-924F-68A4B96A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79" y="1587672"/>
            <a:ext cx="6115088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1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40AC-1B19-49A5-A797-3A2A6D1D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764"/>
          </a:xfrm>
        </p:spPr>
        <p:txBody>
          <a:bodyPr/>
          <a:lstStyle/>
          <a:p>
            <a:r>
              <a:rPr lang="en-US" dirty="0"/>
              <a:t>Current Waste Management System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4856F-BCB7-43C9-9A65-24EE4E47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3890"/>
            <a:ext cx="10515600" cy="5162162"/>
          </a:xfrm>
        </p:spPr>
      </p:pic>
    </p:spTree>
    <p:extLst>
      <p:ext uri="{BB962C8B-B14F-4D97-AF65-F5344CB8AC3E}">
        <p14:creationId xmlns:p14="http://schemas.microsoft.com/office/powerpoint/2010/main" val="91584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C3C1-6438-4909-861E-99F9B76C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74"/>
            <a:ext cx="10515600" cy="1636565"/>
          </a:xfrm>
        </p:spPr>
        <p:txBody>
          <a:bodyPr>
            <a:normAutofit fontScale="90000"/>
          </a:bodyPr>
          <a:lstStyle/>
          <a:p>
            <a:r>
              <a:rPr lang="en-US" sz="4000" b="1" u="sng" dirty="0"/>
              <a:t>Waste Generation</a:t>
            </a:r>
            <a:br>
              <a:rPr lang="en-US" sz="4000" b="1" u="sng" dirty="0"/>
            </a:br>
            <a:br>
              <a:rPr lang="en-US" sz="4000" b="1" dirty="0"/>
            </a:br>
            <a:r>
              <a:rPr lang="en-US" sz="4000" b="1" dirty="0"/>
              <a:t>    </a:t>
            </a:r>
            <a:r>
              <a:rPr lang="en-US" sz="2000" b="1" dirty="0"/>
              <a:t>                                          Domestic &amp; Non-Domestic Waste</a:t>
            </a:r>
            <a:endParaRPr lang="en-SG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321E-37DC-4013-99B3-0271E9BF8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6778"/>
            <a:ext cx="2028825" cy="3467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41F6F-A557-43FC-B55C-3FD74EA4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728912"/>
            <a:ext cx="1590675" cy="1400175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A63F0C5-A6D4-46B3-B858-CD2411266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426872"/>
              </p:ext>
            </p:extLst>
          </p:nvPr>
        </p:nvGraphicFramePr>
        <p:xfrm>
          <a:off x="6096000" y="1572481"/>
          <a:ext cx="3816374" cy="3781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9A4F37-504F-4B55-9BBF-C3FADF3552EA}"/>
              </a:ext>
            </a:extLst>
          </p:cNvPr>
          <p:cNvSpPr txBox="1"/>
          <p:nvPr/>
        </p:nvSpPr>
        <p:spPr>
          <a:xfrm>
            <a:off x="1205949" y="5781607"/>
            <a:ext cx="1111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an Average every year, approx. Domestic Waste is 25% &amp; Non-Domestic Waste is 75%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970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8198-6B0F-44F8-80AF-FD4F7214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Waste Generation Vs Population</a:t>
            </a:r>
            <a:endParaRPr lang="en-SG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E44B92-407C-4108-9561-666631A027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34583"/>
              </p:ext>
            </p:extLst>
          </p:nvPr>
        </p:nvGraphicFramePr>
        <p:xfrm>
          <a:off x="838199" y="3826411"/>
          <a:ext cx="10515600" cy="296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C7ECF04-6121-4DDD-ACB3-974FF57EEC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174702"/>
              </p:ext>
            </p:extLst>
          </p:nvPr>
        </p:nvGraphicFramePr>
        <p:xfrm>
          <a:off x="543339" y="853541"/>
          <a:ext cx="106812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51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5844</TotalTime>
  <Words>1235</Words>
  <Application>Microsoft Office PowerPoint</Application>
  <PresentationFormat>Widescreen</PresentationFormat>
  <Paragraphs>203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aecom-sans</vt:lpstr>
      <vt:lpstr>Arial</vt:lpstr>
      <vt:lpstr>Calibri</vt:lpstr>
      <vt:lpstr>Calibri Light</vt:lpstr>
      <vt:lpstr>Roboto-Light</vt:lpstr>
      <vt:lpstr>Office Theme</vt:lpstr>
      <vt:lpstr>Worksheet</vt:lpstr>
      <vt:lpstr>PowerPoint Presentation</vt:lpstr>
      <vt:lpstr>Contents</vt:lpstr>
      <vt:lpstr>Introduction - Singapore</vt:lpstr>
      <vt:lpstr>Before:</vt:lpstr>
      <vt:lpstr>Current Waste Management System</vt:lpstr>
      <vt:lpstr>Waste Management Strategies  Waste Minimisation, Recycling, Sustainabiliy &amp; Closing the Waste loop by  adapting Circular Economy Approach</vt:lpstr>
      <vt:lpstr>Current Waste Management System</vt:lpstr>
      <vt:lpstr>Waste Generation                                                Domestic &amp; Non-Domestic Waste</vt:lpstr>
      <vt:lpstr>Waste Generation Vs Population</vt:lpstr>
      <vt:lpstr>Waste generated Data:</vt:lpstr>
      <vt:lpstr>Recycling</vt:lpstr>
      <vt:lpstr>Recycling Initiatives:</vt:lpstr>
      <vt:lpstr>Recycling(Categorised) – Year 2019</vt:lpstr>
      <vt:lpstr>Recycling Rate</vt:lpstr>
      <vt:lpstr>Focusing on Three Priority waste Streams</vt:lpstr>
      <vt:lpstr>Food Waste</vt:lpstr>
      <vt:lpstr>PowerPoint Presentation</vt:lpstr>
      <vt:lpstr>E-Waste </vt:lpstr>
      <vt:lpstr>PowerPoint Presentation</vt:lpstr>
      <vt:lpstr>Plastic &amp; Packaging Waste</vt:lpstr>
      <vt:lpstr>PowerPoint Presentation</vt:lpstr>
      <vt:lpstr>Incineration(Trash to Ash)</vt:lpstr>
      <vt:lpstr>Waste-To-Energy Plants</vt:lpstr>
      <vt:lpstr>Waste-To-Energy Plants </vt:lpstr>
      <vt:lpstr>Non Incinerable waste - List</vt:lpstr>
      <vt:lpstr>Landfills</vt:lpstr>
      <vt:lpstr>Semakau Island World’s first Man- made offshore landfill created entirely out of    sea space </vt:lpstr>
      <vt:lpstr>PowerPoint Presentation</vt:lpstr>
      <vt:lpstr>PowerPoint Presentation</vt:lpstr>
      <vt:lpstr> Future: Integrated Waste Management Facility </vt:lpstr>
      <vt:lpstr> Target :   Towards Zero Waste Singapore   Year 2030 Target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Rama</dc:creator>
  <cp:lastModifiedBy>Shanthi Rama</cp:lastModifiedBy>
  <cp:revision>172</cp:revision>
  <dcterms:created xsi:type="dcterms:W3CDTF">2021-03-16T03:39:11Z</dcterms:created>
  <dcterms:modified xsi:type="dcterms:W3CDTF">2021-03-21T12:56:15Z</dcterms:modified>
</cp:coreProperties>
</file>